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notesSlides/notesSlide4.xml" ContentType="application/vnd.openxmlformats-officedocument.presentationml.notesSlide+xml"/>
  <Override PartName="/ppt/tags/tag64.xml" ContentType="application/vnd.openxmlformats-officedocument.presentationml.tags+xml"/>
  <Override PartName="/ppt/notesSlides/notesSlide5.xml" ContentType="application/vnd.openxmlformats-officedocument.presentationml.notesSlide+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61"/>
  </p:notesMasterIdLst>
  <p:handoutMasterIdLst>
    <p:handoutMasterId r:id="rId62"/>
  </p:handoutMasterIdLst>
  <p:sldIdLst>
    <p:sldId id="256" r:id="rId6"/>
    <p:sldId id="344" r:id="rId7"/>
    <p:sldId id="345" r:id="rId8"/>
    <p:sldId id="346" r:id="rId9"/>
    <p:sldId id="347" r:id="rId10"/>
    <p:sldId id="348" r:id="rId11"/>
    <p:sldId id="257" r:id="rId12"/>
    <p:sldId id="259" r:id="rId13"/>
    <p:sldId id="260" r:id="rId14"/>
    <p:sldId id="261" r:id="rId15"/>
    <p:sldId id="262" r:id="rId16"/>
    <p:sldId id="340" r:id="rId17"/>
    <p:sldId id="275" r:id="rId18"/>
    <p:sldId id="276" r:id="rId19"/>
    <p:sldId id="277" r:id="rId20"/>
    <p:sldId id="342" r:id="rId21"/>
    <p:sldId id="279" r:id="rId22"/>
    <p:sldId id="294" r:id="rId23"/>
    <p:sldId id="295" r:id="rId24"/>
    <p:sldId id="270" r:id="rId25"/>
    <p:sldId id="272" r:id="rId26"/>
    <p:sldId id="274" r:id="rId27"/>
    <p:sldId id="280" r:id="rId28"/>
    <p:sldId id="281" r:id="rId29"/>
    <p:sldId id="282" r:id="rId30"/>
    <p:sldId id="283" r:id="rId31"/>
    <p:sldId id="285" r:id="rId32"/>
    <p:sldId id="287" r:id="rId33"/>
    <p:sldId id="288" r:id="rId34"/>
    <p:sldId id="289" r:id="rId35"/>
    <p:sldId id="290" r:id="rId36"/>
    <p:sldId id="291" r:id="rId37"/>
    <p:sldId id="292" r:id="rId38"/>
    <p:sldId id="293" r:id="rId39"/>
    <p:sldId id="301" r:id="rId40"/>
    <p:sldId id="303" r:id="rId41"/>
    <p:sldId id="304" r:id="rId42"/>
    <p:sldId id="307" r:id="rId43"/>
    <p:sldId id="323" r:id="rId44"/>
    <p:sldId id="324" r:id="rId45"/>
    <p:sldId id="325" r:id="rId46"/>
    <p:sldId id="328" r:id="rId47"/>
    <p:sldId id="329" r:id="rId48"/>
    <p:sldId id="330" r:id="rId49"/>
    <p:sldId id="339" r:id="rId50"/>
    <p:sldId id="311" r:id="rId51"/>
    <p:sldId id="317" r:id="rId52"/>
    <p:sldId id="318" r:id="rId53"/>
    <p:sldId id="319" r:id="rId54"/>
    <p:sldId id="321" r:id="rId55"/>
    <p:sldId id="337" r:id="rId56"/>
    <p:sldId id="350" r:id="rId57"/>
    <p:sldId id="352" r:id="rId58"/>
    <p:sldId id="351" r:id="rId59"/>
    <p:sldId id="341" r:id="rId60"/>
  </p:sldIdLst>
  <p:sldSz cx="9144000" cy="6858000" type="screen4x3"/>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F2AA00"/>
    <a:srgbClr val="D0D0CE"/>
    <a:srgbClr val="B55813"/>
    <a:srgbClr val="739600"/>
    <a:srgbClr val="B1B3B3"/>
    <a:srgbClr val="888B8D"/>
    <a:srgbClr val="A22B38"/>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74650" autoAdjust="0"/>
  </p:normalViewPr>
  <p:slideViewPr>
    <p:cSldViewPr snapToGrid="0">
      <p:cViewPr varScale="1">
        <p:scale>
          <a:sx n="51" d="100"/>
          <a:sy n="51" d="100"/>
        </p:scale>
        <p:origin x="1400" y="192"/>
      </p:cViewPr>
      <p:guideLst>
        <p:guide orient="horz" pos="2160"/>
        <p:guide pos="2880"/>
      </p:guideLst>
    </p:cSldViewPr>
  </p:slideViewPr>
  <p:notesTextViewPr>
    <p:cViewPr>
      <p:scale>
        <a:sx n="1" d="1"/>
        <a:sy n="1" d="1"/>
      </p:scale>
      <p:origin x="0" y="-896"/>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1E1B4-81E8-48BC-B1C0-8DF9088DC2D2}" type="doc">
      <dgm:prSet loTypeId="urn:microsoft.com/office/officeart/2005/8/layout/radial5" loCatId="cycle" qsTypeId="urn:microsoft.com/office/officeart/2005/8/quickstyle/3d4" qsCatId="3D" csTypeId="urn:microsoft.com/office/officeart/2005/8/colors/colorful2" csCatId="colorful" phldr="1"/>
      <dgm:spPr>
        <a:scene3d>
          <a:camera prst="orthographicFront">
            <a:rot lat="0" lon="0" rev="0"/>
          </a:camera>
          <a:lightRig rig="balanced" dir="t">
            <a:rot lat="0" lon="0" rev="8700000"/>
          </a:lightRig>
        </a:scene3d>
      </dgm:spPr>
      <dgm:t>
        <a:bodyPr/>
        <a:lstStyle/>
        <a:p>
          <a:endParaRPr lang="en-US"/>
        </a:p>
      </dgm:t>
    </dgm:pt>
    <dgm:pt modelId="{B81B0679-C621-4C9D-8E50-386F9A5ABE9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Philosophy</a:t>
          </a:r>
        </a:p>
      </dgm:t>
    </dgm:pt>
    <dgm:pt modelId="{31B87600-0B67-47B7-BF53-0F4E7F68D24F}" type="parTrans" cxnId="{6BCC6016-ABC6-42B4-B9BE-898DB9C3EFE9}">
      <dgm:prSet/>
      <dgm:spPr/>
      <dgm:t>
        <a:bodyPr/>
        <a:lstStyle/>
        <a:p>
          <a:endParaRPr lang="en-US"/>
        </a:p>
      </dgm:t>
    </dgm:pt>
    <dgm:pt modelId="{2A8E7319-FEE1-447F-ADD3-A96B2B1B91C6}" type="sibTrans" cxnId="{6BCC6016-ABC6-42B4-B9BE-898DB9C3EFE9}">
      <dgm:prSet/>
      <dgm:spPr/>
      <dgm:t>
        <a:bodyPr/>
        <a:lstStyle/>
        <a:p>
          <a:endParaRPr lang="en-US"/>
        </a:p>
      </dgm:t>
    </dgm:pt>
    <dgm:pt modelId="{656FDCE6-45C1-4808-ABFB-5379AA48B5E8}">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Small is beautiful</a:t>
          </a:r>
        </a:p>
      </dgm:t>
    </dgm:pt>
    <dgm:pt modelId="{A3C38482-A6B4-4E1D-A8C4-88DD426452F5}" type="parTrans" cxnId="{3EE901BF-45F9-495C-A4E2-C8454EA411B6}">
      <dgm:prSet/>
      <dgm:spPr/>
      <dgm:t>
        <a:bodyPr/>
        <a:lstStyle/>
        <a:p>
          <a:endParaRPr lang="en-US" dirty="0"/>
        </a:p>
      </dgm:t>
    </dgm:pt>
    <dgm:pt modelId="{BEFAC4F8-91CC-461D-BA9E-5AED96AC5A08}" type="sibTrans" cxnId="{3EE901BF-45F9-495C-A4E2-C8454EA411B6}">
      <dgm:prSet/>
      <dgm:spPr/>
      <dgm:t>
        <a:bodyPr/>
        <a:lstStyle/>
        <a:p>
          <a:endParaRPr lang="en-US"/>
        </a:p>
      </dgm:t>
    </dgm:pt>
    <dgm:pt modelId="{88134601-6B98-433B-AD5D-69FDCAEFEB69}">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Make each program do one thing well</a:t>
          </a:r>
        </a:p>
      </dgm:t>
    </dgm:pt>
    <dgm:pt modelId="{75F6C9B8-F4AE-436E-9A1D-6859124D2971}" type="parTrans" cxnId="{936B126F-9A0D-4388-AF91-D638ECAD2616}">
      <dgm:prSet/>
      <dgm:spPr/>
      <dgm:t>
        <a:bodyPr/>
        <a:lstStyle/>
        <a:p>
          <a:endParaRPr lang="en-US" dirty="0"/>
        </a:p>
      </dgm:t>
    </dgm:pt>
    <dgm:pt modelId="{EA57BA55-04D4-4C61-BC6E-5B4E352E580E}" type="sibTrans" cxnId="{936B126F-9A0D-4388-AF91-D638ECAD2616}">
      <dgm:prSet/>
      <dgm:spPr/>
      <dgm:t>
        <a:bodyPr/>
        <a:lstStyle/>
        <a:p>
          <a:endParaRPr lang="en-US"/>
        </a:p>
      </dgm:t>
    </dgm:pt>
    <dgm:pt modelId="{AE850C5F-2DE6-4381-A612-6002579AD31C}">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Build a prototype over efficiency</a:t>
          </a:r>
        </a:p>
      </dgm:t>
    </dgm:pt>
    <dgm:pt modelId="{28028FC1-B9B1-4EEA-AD3E-E588835575BA}" type="parTrans" cxnId="{1C164D99-1FA1-4714-B43F-0E9DD903524F}">
      <dgm:prSet/>
      <dgm:spPr/>
      <dgm:t>
        <a:bodyPr/>
        <a:lstStyle/>
        <a:p>
          <a:endParaRPr lang="en-US" dirty="0"/>
        </a:p>
      </dgm:t>
    </dgm:pt>
    <dgm:pt modelId="{532763F2-83CD-4CD9-900F-0F6DF24E9FDB}" type="sibTrans" cxnId="{1C164D99-1FA1-4714-B43F-0E9DD903524F}">
      <dgm:prSet/>
      <dgm:spPr/>
      <dgm:t>
        <a:bodyPr/>
        <a:lstStyle/>
        <a:p>
          <a:endParaRPr lang="en-US"/>
        </a:p>
      </dgm:t>
    </dgm:pt>
    <dgm:pt modelId="{8787FD5D-0DC0-43EE-865C-7AB36916B47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Store data in flat text files</a:t>
          </a:r>
        </a:p>
      </dgm:t>
    </dgm:pt>
    <dgm:pt modelId="{E21F2CB9-B120-4E9A-9F4D-921C69963418}" type="parTrans" cxnId="{B8667955-C6C3-4E90-9230-5E04426C5710}">
      <dgm:prSet/>
      <dgm:spPr/>
      <dgm:t>
        <a:bodyPr/>
        <a:lstStyle/>
        <a:p>
          <a:endParaRPr lang="en-US" dirty="0"/>
        </a:p>
      </dgm:t>
    </dgm:pt>
    <dgm:pt modelId="{E7EC66D5-1702-43CB-B4A9-D331D6A2CD46}" type="sibTrans" cxnId="{B8667955-C6C3-4E90-9230-5E04426C5710}">
      <dgm:prSet/>
      <dgm:spPr/>
      <dgm:t>
        <a:bodyPr/>
        <a:lstStyle/>
        <a:p>
          <a:endParaRPr lang="en-US"/>
        </a:p>
      </dgm:t>
    </dgm:pt>
    <dgm:pt modelId="{BF3AD19E-9EF3-483F-BFD3-183E02C75F43}">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software leverage to your advantage</a:t>
          </a:r>
        </a:p>
      </dgm:t>
    </dgm:pt>
    <dgm:pt modelId="{8B63E71D-E327-456C-B751-338EB1586A17}" type="parTrans" cxnId="{45361BB0-D96F-4C15-A780-820539CEF15C}">
      <dgm:prSet/>
      <dgm:spPr/>
      <dgm:t>
        <a:bodyPr/>
        <a:lstStyle/>
        <a:p>
          <a:endParaRPr lang="en-US"/>
        </a:p>
      </dgm:t>
    </dgm:pt>
    <dgm:pt modelId="{3AA095C1-04F0-4235-8968-82E8F3D6A149}" type="sibTrans" cxnId="{45361BB0-D96F-4C15-A780-820539CEF15C}">
      <dgm:prSet/>
      <dgm:spPr/>
      <dgm:t>
        <a:bodyPr/>
        <a:lstStyle/>
        <a:p>
          <a:endParaRPr lang="en-US"/>
        </a:p>
      </dgm:t>
    </dgm:pt>
    <dgm:pt modelId="{63F4F0C8-0EF7-4F69-9FF6-4C455C84DC1E}">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Use shell scripts to increase leverage &amp; profitability</a:t>
          </a:r>
        </a:p>
      </dgm:t>
    </dgm:pt>
    <dgm:pt modelId="{81D84461-2107-49C8-B75E-A0AD64362F77}" type="parTrans" cxnId="{A76AB49B-E089-4EC2-A7EB-9294ABCDB149}">
      <dgm:prSet/>
      <dgm:spPr/>
      <dgm:t>
        <a:bodyPr/>
        <a:lstStyle/>
        <a:p>
          <a:endParaRPr lang="en-US"/>
        </a:p>
      </dgm:t>
    </dgm:pt>
    <dgm:pt modelId="{1DFE97A6-424E-4B99-AD14-B8E5405C142E}" type="sibTrans" cxnId="{A76AB49B-E089-4EC2-A7EB-9294ABCDB149}">
      <dgm:prSet/>
      <dgm:spPr/>
      <dgm:t>
        <a:bodyPr/>
        <a:lstStyle/>
        <a:p>
          <a:endParaRPr lang="en-US"/>
        </a:p>
      </dgm:t>
    </dgm:pt>
    <dgm:pt modelId="{3266C8AF-7E8D-42BB-983B-2989C938B495}">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Avoid captive user interfaces</a:t>
          </a:r>
        </a:p>
      </dgm:t>
    </dgm:pt>
    <dgm:pt modelId="{2D3D15CC-259E-4DDF-8835-9DC3BC9BCA27}" type="parTrans" cxnId="{C8CA7933-3BFB-4E3B-BE21-71E11797CF90}">
      <dgm:prSet/>
      <dgm:spPr/>
      <dgm:t>
        <a:bodyPr/>
        <a:lstStyle/>
        <a:p>
          <a:endParaRPr lang="en-US"/>
        </a:p>
      </dgm:t>
    </dgm:pt>
    <dgm:pt modelId="{AD3CD1C6-3B06-48FF-89E1-C5B94035F544}" type="sibTrans" cxnId="{C8CA7933-3BFB-4E3B-BE21-71E11797CF90}">
      <dgm:prSet/>
      <dgm:spPr/>
      <dgm:t>
        <a:bodyPr/>
        <a:lstStyle/>
        <a:p>
          <a:endParaRPr lang="en-US"/>
        </a:p>
      </dgm:t>
    </dgm:pt>
    <dgm:pt modelId="{BCB3D11E-9F2B-48E6-91FB-3C8ADD2B6BF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t>Make every program a filter</a:t>
          </a:r>
        </a:p>
      </dgm:t>
    </dgm:pt>
    <dgm:pt modelId="{EF91130A-BC15-4C33-9620-A4A109C80A64}" type="parTrans" cxnId="{2608605C-D1F9-4BA8-B436-9E93508078D2}">
      <dgm:prSet/>
      <dgm:spPr/>
      <dgm:t>
        <a:bodyPr/>
        <a:lstStyle/>
        <a:p>
          <a:endParaRPr lang="en-US"/>
        </a:p>
      </dgm:t>
    </dgm:pt>
    <dgm:pt modelId="{67AE9D64-935D-4BC2-A3C2-83F8A4E6234C}" type="sibTrans" cxnId="{2608605C-D1F9-4BA8-B436-9E93508078D2}">
      <dgm:prSet/>
      <dgm:spPr/>
      <dgm:t>
        <a:bodyPr/>
        <a:lstStyle/>
        <a:p>
          <a:endParaRPr lang="en-US"/>
        </a:p>
      </dgm:t>
    </dgm:pt>
    <dgm:pt modelId="{BBA51DAC-AD79-4B68-865A-268804960723}" type="pres">
      <dgm:prSet presAssocID="{2391E1B4-81E8-48BC-B1C0-8DF9088DC2D2}" presName="Name0" presStyleCnt="0">
        <dgm:presLayoutVars>
          <dgm:chMax val="1"/>
          <dgm:dir/>
          <dgm:animLvl val="ctr"/>
          <dgm:resizeHandles val="exact"/>
        </dgm:presLayoutVars>
      </dgm:prSet>
      <dgm:spPr/>
    </dgm:pt>
    <dgm:pt modelId="{E0D71892-AC9C-48B0-91F8-198C4FA85E90}" type="pres">
      <dgm:prSet presAssocID="{B81B0679-C621-4C9D-8E50-386F9A5ABE99}" presName="centerShape" presStyleLbl="node0" presStyleIdx="0" presStyleCnt="1"/>
      <dgm:spPr/>
    </dgm:pt>
    <dgm:pt modelId="{D59B5ADD-B152-477A-9A24-C198688353CA}" type="pres">
      <dgm:prSet presAssocID="{A3C38482-A6B4-4E1D-A8C4-88DD426452F5}" presName="parTrans" presStyleLbl="sibTrans2D1" presStyleIdx="0" presStyleCnt="8"/>
      <dgm:spPr/>
    </dgm:pt>
    <dgm:pt modelId="{8E34452D-A3E8-42C7-890F-25D70787F670}" type="pres">
      <dgm:prSet presAssocID="{A3C38482-A6B4-4E1D-A8C4-88DD426452F5}" presName="connectorText" presStyleLbl="sibTrans2D1" presStyleIdx="0" presStyleCnt="8"/>
      <dgm:spPr/>
    </dgm:pt>
    <dgm:pt modelId="{E09B1EE4-1437-48B4-885D-F243AA01A4AD}" type="pres">
      <dgm:prSet presAssocID="{656FDCE6-45C1-4808-ABFB-5379AA48B5E8}" presName="node" presStyleLbl="node1" presStyleIdx="0" presStyleCnt="8">
        <dgm:presLayoutVars>
          <dgm:bulletEnabled val="1"/>
        </dgm:presLayoutVars>
      </dgm:prSet>
      <dgm:spPr/>
    </dgm:pt>
    <dgm:pt modelId="{C7311F1D-133F-41FD-99B5-8CB5F6CC09EF}" type="pres">
      <dgm:prSet presAssocID="{75F6C9B8-F4AE-436E-9A1D-6859124D2971}" presName="parTrans" presStyleLbl="sibTrans2D1" presStyleIdx="1" presStyleCnt="8"/>
      <dgm:spPr/>
    </dgm:pt>
    <dgm:pt modelId="{1DAE03E0-FA8B-4EFA-A710-C243ECCAB1A1}" type="pres">
      <dgm:prSet presAssocID="{75F6C9B8-F4AE-436E-9A1D-6859124D2971}" presName="connectorText" presStyleLbl="sibTrans2D1" presStyleIdx="1" presStyleCnt="8"/>
      <dgm:spPr/>
    </dgm:pt>
    <dgm:pt modelId="{13E33137-FCFE-4844-ADE0-13ED42ECF88D}" type="pres">
      <dgm:prSet presAssocID="{88134601-6B98-433B-AD5D-69FDCAEFEB69}" presName="node" presStyleLbl="node1" presStyleIdx="1" presStyleCnt="8">
        <dgm:presLayoutVars>
          <dgm:bulletEnabled val="1"/>
        </dgm:presLayoutVars>
      </dgm:prSet>
      <dgm:spPr/>
    </dgm:pt>
    <dgm:pt modelId="{D21A1F4C-5B78-423A-9433-5B568DFE0B36}" type="pres">
      <dgm:prSet presAssocID="{28028FC1-B9B1-4EEA-AD3E-E588835575BA}" presName="parTrans" presStyleLbl="sibTrans2D1" presStyleIdx="2" presStyleCnt="8"/>
      <dgm:spPr/>
    </dgm:pt>
    <dgm:pt modelId="{814EA6A8-7AC5-45B3-A906-950D5081AAB8}" type="pres">
      <dgm:prSet presAssocID="{28028FC1-B9B1-4EEA-AD3E-E588835575BA}" presName="connectorText" presStyleLbl="sibTrans2D1" presStyleIdx="2" presStyleCnt="8"/>
      <dgm:spPr/>
    </dgm:pt>
    <dgm:pt modelId="{77DE4ACD-DA5A-4C5B-B91E-4EEBC7689335}" type="pres">
      <dgm:prSet presAssocID="{AE850C5F-2DE6-4381-A612-6002579AD31C}" presName="node" presStyleLbl="node1" presStyleIdx="2" presStyleCnt="8">
        <dgm:presLayoutVars>
          <dgm:bulletEnabled val="1"/>
        </dgm:presLayoutVars>
      </dgm:prSet>
      <dgm:spPr/>
    </dgm:pt>
    <dgm:pt modelId="{B7ED06CD-F0D9-40C1-8681-BE9B5C2E224C}" type="pres">
      <dgm:prSet presAssocID="{E21F2CB9-B120-4E9A-9F4D-921C69963418}" presName="parTrans" presStyleLbl="sibTrans2D1" presStyleIdx="3" presStyleCnt="8"/>
      <dgm:spPr/>
    </dgm:pt>
    <dgm:pt modelId="{B6A397C7-6C1A-4904-A81D-E6A6A0EA2591}" type="pres">
      <dgm:prSet presAssocID="{E21F2CB9-B120-4E9A-9F4D-921C69963418}" presName="connectorText" presStyleLbl="sibTrans2D1" presStyleIdx="3" presStyleCnt="8"/>
      <dgm:spPr/>
    </dgm:pt>
    <dgm:pt modelId="{CD15CA47-CAE0-4A30-8F5F-EF534693D739}" type="pres">
      <dgm:prSet presAssocID="{8787FD5D-0DC0-43EE-865C-7AB36916B478}" presName="node" presStyleLbl="node1" presStyleIdx="3" presStyleCnt="8">
        <dgm:presLayoutVars>
          <dgm:bulletEnabled val="1"/>
        </dgm:presLayoutVars>
      </dgm:prSet>
      <dgm:spPr/>
    </dgm:pt>
    <dgm:pt modelId="{73BD1348-14EB-4E02-B522-D09002C334F5}" type="pres">
      <dgm:prSet presAssocID="{8B63E71D-E327-456C-B751-338EB1586A17}" presName="parTrans" presStyleLbl="sibTrans2D1" presStyleIdx="4" presStyleCnt="8"/>
      <dgm:spPr/>
    </dgm:pt>
    <dgm:pt modelId="{3D192C02-B92E-4770-B55E-41FA45B93B51}" type="pres">
      <dgm:prSet presAssocID="{8B63E71D-E327-456C-B751-338EB1586A17}" presName="connectorText" presStyleLbl="sibTrans2D1" presStyleIdx="4" presStyleCnt="8"/>
      <dgm:spPr/>
    </dgm:pt>
    <dgm:pt modelId="{64DAF95C-1FEA-4C9B-A27F-E7A2699E7DD5}" type="pres">
      <dgm:prSet presAssocID="{BF3AD19E-9EF3-483F-BFD3-183E02C75F43}" presName="node" presStyleLbl="node1" presStyleIdx="4" presStyleCnt="8">
        <dgm:presLayoutVars>
          <dgm:bulletEnabled val="1"/>
        </dgm:presLayoutVars>
      </dgm:prSet>
      <dgm:spPr/>
    </dgm:pt>
    <dgm:pt modelId="{530BBFA7-88AC-4934-BCC7-6AD95B8025C0}" type="pres">
      <dgm:prSet presAssocID="{81D84461-2107-49C8-B75E-A0AD64362F77}" presName="parTrans" presStyleLbl="sibTrans2D1" presStyleIdx="5" presStyleCnt="8"/>
      <dgm:spPr/>
    </dgm:pt>
    <dgm:pt modelId="{EFDD6935-F27E-4D63-8975-DEF3277B6C18}" type="pres">
      <dgm:prSet presAssocID="{81D84461-2107-49C8-B75E-A0AD64362F77}" presName="connectorText" presStyleLbl="sibTrans2D1" presStyleIdx="5" presStyleCnt="8"/>
      <dgm:spPr/>
    </dgm:pt>
    <dgm:pt modelId="{9032D86F-014A-4E0C-9AE9-188CA3633B08}" type="pres">
      <dgm:prSet presAssocID="{63F4F0C8-0EF7-4F69-9FF6-4C455C84DC1E}" presName="node" presStyleLbl="node1" presStyleIdx="5" presStyleCnt="8">
        <dgm:presLayoutVars>
          <dgm:bulletEnabled val="1"/>
        </dgm:presLayoutVars>
      </dgm:prSet>
      <dgm:spPr/>
    </dgm:pt>
    <dgm:pt modelId="{76D10959-307F-4741-B1FD-549884362B07}" type="pres">
      <dgm:prSet presAssocID="{2D3D15CC-259E-4DDF-8835-9DC3BC9BCA27}" presName="parTrans" presStyleLbl="sibTrans2D1" presStyleIdx="6" presStyleCnt="8"/>
      <dgm:spPr/>
    </dgm:pt>
    <dgm:pt modelId="{3CC3BD82-F7F2-4F20-9281-2D57A0F30C5E}" type="pres">
      <dgm:prSet presAssocID="{2D3D15CC-259E-4DDF-8835-9DC3BC9BCA27}" presName="connectorText" presStyleLbl="sibTrans2D1" presStyleIdx="6" presStyleCnt="8"/>
      <dgm:spPr/>
    </dgm:pt>
    <dgm:pt modelId="{9D7C2932-2167-4F7E-A801-6BC60955E0BB}" type="pres">
      <dgm:prSet presAssocID="{3266C8AF-7E8D-42BB-983B-2989C938B495}" presName="node" presStyleLbl="node1" presStyleIdx="6" presStyleCnt="8">
        <dgm:presLayoutVars>
          <dgm:bulletEnabled val="1"/>
        </dgm:presLayoutVars>
      </dgm:prSet>
      <dgm:spPr/>
    </dgm:pt>
    <dgm:pt modelId="{71E813D2-AA55-47BF-93A6-C0F9DD2A3FA1}" type="pres">
      <dgm:prSet presAssocID="{EF91130A-BC15-4C33-9620-A4A109C80A64}" presName="parTrans" presStyleLbl="sibTrans2D1" presStyleIdx="7" presStyleCnt="8"/>
      <dgm:spPr/>
    </dgm:pt>
    <dgm:pt modelId="{EAB27DA1-8E07-4B4D-BEEC-681944C05A09}" type="pres">
      <dgm:prSet presAssocID="{EF91130A-BC15-4C33-9620-A4A109C80A64}" presName="connectorText" presStyleLbl="sibTrans2D1" presStyleIdx="7" presStyleCnt="8"/>
      <dgm:spPr/>
    </dgm:pt>
    <dgm:pt modelId="{62F620EB-B5C3-4D23-B2D4-F44F313C12E1}" type="pres">
      <dgm:prSet presAssocID="{BCB3D11E-9F2B-48E6-91FB-3C8ADD2B6BF8}" presName="node" presStyleLbl="node1" presStyleIdx="7" presStyleCnt="8">
        <dgm:presLayoutVars>
          <dgm:bulletEnabled val="1"/>
        </dgm:presLayoutVars>
      </dgm:prSet>
      <dgm:spPr/>
    </dgm:pt>
  </dgm:ptLst>
  <dgm:cxnLst>
    <dgm:cxn modelId="{1EEEAA08-0C78-4BFF-89F0-9D0249EFDEB4}" type="presOf" srcId="{AE850C5F-2DE6-4381-A612-6002579AD31C}" destId="{77DE4ACD-DA5A-4C5B-B91E-4EEBC7689335}" srcOrd="0" destOrd="0" presId="urn:microsoft.com/office/officeart/2005/8/layout/radial5"/>
    <dgm:cxn modelId="{6BCC6016-ABC6-42B4-B9BE-898DB9C3EFE9}" srcId="{2391E1B4-81E8-48BC-B1C0-8DF9088DC2D2}" destId="{B81B0679-C621-4C9D-8E50-386F9A5ABE99}" srcOrd="0" destOrd="0" parTransId="{31B87600-0B67-47B7-BF53-0F4E7F68D24F}" sibTransId="{2A8E7319-FEE1-447F-ADD3-A96B2B1B91C6}"/>
    <dgm:cxn modelId="{FF0B9822-2EE1-4950-B3D2-39F07D356DC6}" type="presOf" srcId="{BF3AD19E-9EF3-483F-BFD3-183E02C75F43}" destId="{64DAF95C-1FEA-4C9B-A27F-E7A2699E7DD5}" srcOrd="0" destOrd="0" presId="urn:microsoft.com/office/officeart/2005/8/layout/radial5"/>
    <dgm:cxn modelId="{1F6EBF26-E848-4928-BC42-099C0EF084CE}" type="presOf" srcId="{75F6C9B8-F4AE-436E-9A1D-6859124D2971}" destId="{1DAE03E0-FA8B-4EFA-A710-C243ECCAB1A1}" srcOrd="1" destOrd="0" presId="urn:microsoft.com/office/officeart/2005/8/layout/radial5"/>
    <dgm:cxn modelId="{CA3F1728-3665-4008-AF04-26EF3E0ECC76}" type="presOf" srcId="{75F6C9B8-F4AE-436E-9A1D-6859124D2971}" destId="{C7311F1D-133F-41FD-99B5-8CB5F6CC09EF}" srcOrd="0" destOrd="0" presId="urn:microsoft.com/office/officeart/2005/8/layout/radial5"/>
    <dgm:cxn modelId="{3357462B-232C-4DDF-9B7F-0F04C859EACF}" type="presOf" srcId="{8787FD5D-0DC0-43EE-865C-7AB36916B478}" destId="{CD15CA47-CAE0-4A30-8F5F-EF534693D739}" srcOrd="0" destOrd="0" presId="urn:microsoft.com/office/officeart/2005/8/layout/radial5"/>
    <dgm:cxn modelId="{7EE3D92F-3F5F-4F29-AD4A-C4986039D872}" type="presOf" srcId="{E21F2CB9-B120-4E9A-9F4D-921C69963418}" destId="{B6A397C7-6C1A-4904-A81D-E6A6A0EA2591}" srcOrd="1" destOrd="0" presId="urn:microsoft.com/office/officeart/2005/8/layout/radial5"/>
    <dgm:cxn modelId="{C8CA7933-3BFB-4E3B-BE21-71E11797CF90}" srcId="{B81B0679-C621-4C9D-8E50-386F9A5ABE99}" destId="{3266C8AF-7E8D-42BB-983B-2989C938B495}" srcOrd="6" destOrd="0" parTransId="{2D3D15CC-259E-4DDF-8835-9DC3BC9BCA27}" sibTransId="{AD3CD1C6-3B06-48FF-89E1-C5B94035F544}"/>
    <dgm:cxn modelId="{F02AB833-CED0-44D2-9793-2C5FE3B3B942}" type="presOf" srcId="{8B63E71D-E327-456C-B751-338EB1586A17}" destId="{73BD1348-14EB-4E02-B522-D09002C334F5}" srcOrd="0" destOrd="0" presId="urn:microsoft.com/office/officeart/2005/8/layout/radial5"/>
    <dgm:cxn modelId="{62E2A552-BA0D-456F-AB9A-8F4D1B69CE01}" type="presOf" srcId="{88134601-6B98-433B-AD5D-69FDCAEFEB69}" destId="{13E33137-FCFE-4844-ADE0-13ED42ECF88D}" srcOrd="0" destOrd="0" presId="urn:microsoft.com/office/officeart/2005/8/layout/radial5"/>
    <dgm:cxn modelId="{DCD89F54-B9F8-411F-AC06-06E82A5018B1}" type="presOf" srcId="{63F4F0C8-0EF7-4F69-9FF6-4C455C84DC1E}" destId="{9032D86F-014A-4E0C-9AE9-188CA3633B08}" srcOrd="0" destOrd="0" presId="urn:microsoft.com/office/officeart/2005/8/layout/radial5"/>
    <dgm:cxn modelId="{B8667955-C6C3-4E90-9230-5E04426C5710}" srcId="{B81B0679-C621-4C9D-8E50-386F9A5ABE99}" destId="{8787FD5D-0DC0-43EE-865C-7AB36916B478}" srcOrd="3" destOrd="0" parTransId="{E21F2CB9-B120-4E9A-9F4D-921C69963418}" sibTransId="{E7EC66D5-1702-43CB-B4A9-D331D6A2CD46}"/>
    <dgm:cxn modelId="{2608605C-D1F9-4BA8-B436-9E93508078D2}" srcId="{B81B0679-C621-4C9D-8E50-386F9A5ABE99}" destId="{BCB3D11E-9F2B-48E6-91FB-3C8ADD2B6BF8}" srcOrd="7" destOrd="0" parTransId="{EF91130A-BC15-4C33-9620-A4A109C80A64}" sibTransId="{67AE9D64-935D-4BC2-A3C2-83F8A4E6234C}"/>
    <dgm:cxn modelId="{7E80F96C-60F1-4876-B49E-B303191A9964}" type="presOf" srcId="{B81B0679-C621-4C9D-8E50-386F9A5ABE99}" destId="{E0D71892-AC9C-48B0-91F8-198C4FA85E90}" srcOrd="0" destOrd="0" presId="urn:microsoft.com/office/officeart/2005/8/layout/radial5"/>
    <dgm:cxn modelId="{936B126F-9A0D-4388-AF91-D638ECAD2616}" srcId="{B81B0679-C621-4C9D-8E50-386F9A5ABE99}" destId="{88134601-6B98-433B-AD5D-69FDCAEFEB69}" srcOrd="1" destOrd="0" parTransId="{75F6C9B8-F4AE-436E-9A1D-6859124D2971}" sibTransId="{EA57BA55-04D4-4C61-BC6E-5B4E352E580E}"/>
    <dgm:cxn modelId="{08989674-5F4B-4160-B240-80D63B04748D}" type="presOf" srcId="{28028FC1-B9B1-4EEA-AD3E-E588835575BA}" destId="{814EA6A8-7AC5-45B3-A906-950D5081AAB8}" srcOrd="1" destOrd="0" presId="urn:microsoft.com/office/officeart/2005/8/layout/radial5"/>
    <dgm:cxn modelId="{8D462281-5349-4698-8268-5FCD6649E859}" type="presOf" srcId="{656FDCE6-45C1-4808-ABFB-5379AA48B5E8}" destId="{E09B1EE4-1437-48B4-885D-F243AA01A4AD}" srcOrd="0" destOrd="0" presId="urn:microsoft.com/office/officeart/2005/8/layout/radial5"/>
    <dgm:cxn modelId="{76A7148A-9010-4596-B733-CD47070C506F}" type="presOf" srcId="{28028FC1-B9B1-4EEA-AD3E-E588835575BA}" destId="{D21A1F4C-5B78-423A-9433-5B568DFE0B36}" srcOrd="0" destOrd="0" presId="urn:microsoft.com/office/officeart/2005/8/layout/radial5"/>
    <dgm:cxn modelId="{BCC7DE8B-C443-47E8-B3B3-9C50B046084E}" type="presOf" srcId="{EF91130A-BC15-4C33-9620-A4A109C80A64}" destId="{EAB27DA1-8E07-4B4D-BEEC-681944C05A09}" srcOrd="1" destOrd="0" presId="urn:microsoft.com/office/officeart/2005/8/layout/radial5"/>
    <dgm:cxn modelId="{ACACF58F-45B3-455E-ACF6-EEEFD57182D1}" type="presOf" srcId="{2391E1B4-81E8-48BC-B1C0-8DF9088DC2D2}" destId="{BBA51DAC-AD79-4B68-865A-268804960723}" srcOrd="0" destOrd="0" presId="urn:microsoft.com/office/officeart/2005/8/layout/radial5"/>
    <dgm:cxn modelId="{7CD9B296-E71F-4FF7-A78C-B195C04DCCA2}" type="presOf" srcId="{A3C38482-A6B4-4E1D-A8C4-88DD426452F5}" destId="{8E34452D-A3E8-42C7-890F-25D70787F670}" srcOrd="1" destOrd="0" presId="urn:microsoft.com/office/officeart/2005/8/layout/radial5"/>
    <dgm:cxn modelId="{1C164D99-1FA1-4714-B43F-0E9DD903524F}" srcId="{B81B0679-C621-4C9D-8E50-386F9A5ABE99}" destId="{AE850C5F-2DE6-4381-A612-6002579AD31C}" srcOrd="2" destOrd="0" parTransId="{28028FC1-B9B1-4EEA-AD3E-E588835575BA}" sibTransId="{532763F2-83CD-4CD9-900F-0F6DF24E9FDB}"/>
    <dgm:cxn modelId="{A76AB49B-E089-4EC2-A7EB-9294ABCDB149}" srcId="{B81B0679-C621-4C9D-8E50-386F9A5ABE99}" destId="{63F4F0C8-0EF7-4F69-9FF6-4C455C84DC1E}" srcOrd="5" destOrd="0" parTransId="{81D84461-2107-49C8-B75E-A0AD64362F77}" sibTransId="{1DFE97A6-424E-4B99-AD14-B8E5405C142E}"/>
    <dgm:cxn modelId="{0FA5EBA2-B98A-4632-8C85-12CFF66BC87C}" type="presOf" srcId="{2D3D15CC-259E-4DDF-8835-9DC3BC9BCA27}" destId="{3CC3BD82-F7F2-4F20-9281-2D57A0F30C5E}" srcOrd="1" destOrd="0" presId="urn:microsoft.com/office/officeart/2005/8/layout/radial5"/>
    <dgm:cxn modelId="{FF2056A5-E081-4185-B3D3-0B1DD3589C62}" type="presOf" srcId="{A3C38482-A6B4-4E1D-A8C4-88DD426452F5}" destId="{D59B5ADD-B152-477A-9A24-C198688353CA}" srcOrd="0" destOrd="0" presId="urn:microsoft.com/office/officeart/2005/8/layout/radial5"/>
    <dgm:cxn modelId="{45361BB0-D96F-4C15-A780-820539CEF15C}" srcId="{B81B0679-C621-4C9D-8E50-386F9A5ABE99}" destId="{BF3AD19E-9EF3-483F-BFD3-183E02C75F43}" srcOrd="4" destOrd="0" parTransId="{8B63E71D-E327-456C-B751-338EB1586A17}" sibTransId="{3AA095C1-04F0-4235-8968-82E8F3D6A149}"/>
    <dgm:cxn modelId="{48D5C0B2-A9E4-4A2D-86DA-927D9E295B0F}" type="presOf" srcId="{BCB3D11E-9F2B-48E6-91FB-3C8ADD2B6BF8}" destId="{62F620EB-B5C3-4D23-B2D4-F44F313C12E1}" srcOrd="0" destOrd="0" presId="urn:microsoft.com/office/officeart/2005/8/layout/radial5"/>
    <dgm:cxn modelId="{48EA8FB4-F6E7-4C78-B965-52D52474FB8A}" type="presOf" srcId="{EF91130A-BC15-4C33-9620-A4A109C80A64}" destId="{71E813D2-AA55-47BF-93A6-C0F9DD2A3FA1}" srcOrd="0" destOrd="0" presId="urn:microsoft.com/office/officeart/2005/8/layout/radial5"/>
    <dgm:cxn modelId="{9F6A18B7-CCA6-4E3A-A32D-C857ABC08092}" type="presOf" srcId="{2D3D15CC-259E-4DDF-8835-9DC3BC9BCA27}" destId="{76D10959-307F-4741-B1FD-549884362B07}" srcOrd="0" destOrd="0" presId="urn:microsoft.com/office/officeart/2005/8/layout/radial5"/>
    <dgm:cxn modelId="{25BDE9B7-9FF6-43A1-BEC7-89A4448FB621}" type="presOf" srcId="{8B63E71D-E327-456C-B751-338EB1586A17}" destId="{3D192C02-B92E-4770-B55E-41FA45B93B51}" srcOrd="1" destOrd="0" presId="urn:microsoft.com/office/officeart/2005/8/layout/radial5"/>
    <dgm:cxn modelId="{D6D28ABA-E6A0-4B9D-8F4A-2E10C29DAA15}" type="presOf" srcId="{3266C8AF-7E8D-42BB-983B-2989C938B495}" destId="{9D7C2932-2167-4F7E-A801-6BC60955E0BB}" srcOrd="0" destOrd="0" presId="urn:microsoft.com/office/officeart/2005/8/layout/radial5"/>
    <dgm:cxn modelId="{3EE901BF-45F9-495C-A4E2-C8454EA411B6}" srcId="{B81B0679-C621-4C9D-8E50-386F9A5ABE99}" destId="{656FDCE6-45C1-4808-ABFB-5379AA48B5E8}" srcOrd="0" destOrd="0" parTransId="{A3C38482-A6B4-4E1D-A8C4-88DD426452F5}" sibTransId="{BEFAC4F8-91CC-461D-BA9E-5AED96AC5A08}"/>
    <dgm:cxn modelId="{777A01C9-9408-4EC9-9453-6C276A04BF63}" type="presOf" srcId="{81D84461-2107-49C8-B75E-A0AD64362F77}" destId="{EFDD6935-F27E-4D63-8975-DEF3277B6C18}" srcOrd="1" destOrd="0" presId="urn:microsoft.com/office/officeart/2005/8/layout/radial5"/>
    <dgm:cxn modelId="{C582C0DA-25CD-456F-822A-388B1141A32C}" type="presOf" srcId="{E21F2CB9-B120-4E9A-9F4D-921C69963418}" destId="{B7ED06CD-F0D9-40C1-8681-BE9B5C2E224C}" srcOrd="0" destOrd="0" presId="urn:microsoft.com/office/officeart/2005/8/layout/radial5"/>
    <dgm:cxn modelId="{EADEF1F4-02FE-4650-BFAF-5B24531B4357}" type="presOf" srcId="{81D84461-2107-49C8-B75E-A0AD64362F77}" destId="{530BBFA7-88AC-4934-BCC7-6AD95B8025C0}" srcOrd="0" destOrd="0" presId="urn:microsoft.com/office/officeart/2005/8/layout/radial5"/>
    <dgm:cxn modelId="{27F739A5-75D8-4C58-823B-E3C7E86CCFC4}" type="presParOf" srcId="{BBA51DAC-AD79-4B68-865A-268804960723}" destId="{E0D71892-AC9C-48B0-91F8-198C4FA85E90}" srcOrd="0" destOrd="0" presId="urn:microsoft.com/office/officeart/2005/8/layout/radial5"/>
    <dgm:cxn modelId="{37A28C57-5664-4329-B158-EEA10B2F13CF}" type="presParOf" srcId="{BBA51DAC-AD79-4B68-865A-268804960723}" destId="{D59B5ADD-B152-477A-9A24-C198688353CA}" srcOrd="1" destOrd="0" presId="urn:microsoft.com/office/officeart/2005/8/layout/radial5"/>
    <dgm:cxn modelId="{BA1E2638-A40B-4073-BC7B-61D0F8337E80}" type="presParOf" srcId="{D59B5ADD-B152-477A-9A24-C198688353CA}" destId="{8E34452D-A3E8-42C7-890F-25D70787F670}" srcOrd="0" destOrd="0" presId="urn:microsoft.com/office/officeart/2005/8/layout/radial5"/>
    <dgm:cxn modelId="{D66CDFDD-7EE6-41CA-A8F5-3333114AE1E5}" type="presParOf" srcId="{BBA51DAC-AD79-4B68-865A-268804960723}" destId="{E09B1EE4-1437-48B4-885D-F243AA01A4AD}" srcOrd="2" destOrd="0" presId="urn:microsoft.com/office/officeart/2005/8/layout/radial5"/>
    <dgm:cxn modelId="{4ACA32DA-742A-4BE4-A33A-3375C165E449}" type="presParOf" srcId="{BBA51DAC-AD79-4B68-865A-268804960723}" destId="{C7311F1D-133F-41FD-99B5-8CB5F6CC09EF}" srcOrd="3" destOrd="0" presId="urn:microsoft.com/office/officeart/2005/8/layout/radial5"/>
    <dgm:cxn modelId="{11995441-30A2-4BDC-B309-AF29D3FE0255}" type="presParOf" srcId="{C7311F1D-133F-41FD-99B5-8CB5F6CC09EF}" destId="{1DAE03E0-FA8B-4EFA-A710-C243ECCAB1A1}" srcOrd="0" destOrd="0" presId="urn:microsoft.com/office/officeart/2005/8/layout/radial5"/>
    <dgm:cxn modelId="{95F0C43B-592B-4828-8FEF-427200095326}" type="presParOf" srcId="{BBA51DAC-AD79-4B68-865A-268804960723}" destId="{13E33137-FCFE-4844-ADE0-13ED42ECF88D}" srcOrd="4" destOrd="0" presId="urn:microsoft.com/office/officeart/2005/8/layout/radial5"/>
    <dgm:cxn modelId="{7BF327AE-FCEC-47F1-88AA-BE3396FF467A}" type="presParOf" srcId="{BBA51DAC-AD79-4B68-865A-268804960723}" destId="{D21A1F4C-5B78-423A-9433-5B568DFE0B36}" srcOrd="5" destOrd="0" presId="urn:microsoft.com/office/officeart/2005/8/layout/radial5"/>
    <dgm:cxn modelId="{4C769F21-5C6C-49BB-951F-E0451875947E}" type="presParOf" srcId="{D21A1F4C-5B78-423A-9433-5B568DFE0B36}" destId="{814EA6A8-7AC5-45B3-A906-950D5081AAB8}" srcOrd="0" destOrd="0" presId="urn:microsoft.com/office/officeart/2005/8/layout/radial5"/>
    <dgm:cxn modelId="{D6957B33-0C1F-469F-A90E-3FDE36109589}" type="presParOf" srcId="{BBA51DAC-AD79-4B68-865A-268804960723}" destId="{77DE4ACD-DA5A-4C5B-B91E-4EEBC7689335}" srcOrd="6" destOrd="0" presId="urn:microsoft.com/office/officeart/2005/8/layout/radial5"/>
    <dgm:cxn modelId="{8880C994-D167-41CC-8C71-F517CD48D22A}" type="presParOf" srcId="{BBA51DAC-AD79-4B68-865A-268804960723}" destId="{B7ED06CD-F0D9-40C1-8681-BE9B5C2E224C}" srcOrd="7" destOrd="0" presId="urn:microsoft.com/office/officeart/2005/8/layout/radial5"/>
    <dgm:cxn modelId="{B0010F76-1EEB-4F18-8330-CBFEBF5105D9}" type="presParOf" srcId="{B7ED06CD-F0D9-40C1-8681-BE9B5C2E224C}" destId="{B6A397C7-6C1A-4904-A81D-E6A6A0EA2591}" srcOrd="0" destOrd="0" presId="urn:microsoft.com/office/officeart/2005/8/layout/radial5"/>
    <dgm:cxn modelId="{78483215-D2EE-475F-9866-8171B81DE586}" type="presParOf" srcId="{BBA51DAC-AD79-4B68-865A-268804960723}" destId="{CD15CA47-CAE0-4A30-8F5F-EF534693D739}" srcOrd="8" destOrd="0" presId="urn:microsoft.com/office/officeart/2005/8/layout/radial5"/>
    <dgm:cxn modelId="{75C81AD5-F9AF-4879-AE5A-817B4F100759}" type="presParOf" srcId="{BBA51DAC-AD79-4B68-865A-268804960723}" destId="{73BD1348-14EB-4E02-B522-D09002C334F5}" srcOrd="9" destOrd="0" presId="urn:microsoft.com/office/officeart/2005/8/layout/radial5"/>
    <dgm:cxn modelId="{62FD0F0E-8A96-4525-BCAB-B716785CF7E1}" type="presParOf" srcId="{73BD1348-14EB-4E02-B522-D09002C334F5}" destId="{3D192C02-B92E-4770-B55E-41FA45B93B51}" srcOrd="0" destOrd="0" presId="urn:microsoft.com/office/officeart/2005/8/layout/radial5"/>
    <dgm:cxn modelId="{659F072E-8362-481C-AF6B-CDBBEACC7F57}" type="presParOf" srcId="{BBA51DAC-AD79-4B68-865A-268804960723}" destId="{64DAF95C-1FEA-4C9B-A27F-E7A2699E7DD5}" srcOrd="10" destOrd="0" presId="urn:microsoft.com/office/officeart/2005/8/layout/radial5"/>
    <dgm:cxn modelId="{D0FDA526-01BC-4BFF-A104-A613EF643454}" type="presParOf" srcId="{BBA51DAC-AD79-4B68-865A-268804960723}" destId="{530BBFA7-88AC-4934-BCC7-6AD95B8025C0}" srcOrd="11" destOrd="0" presId="urn:microsoft.com/office/officeart/2005/8/layout/radial5"/>
    <dgm:cxn modelId="{9D40ABBE-F739-4F53-9750-74AE57A7E7BB}" type="presParOf" srcId="{530BBFA7-88AC-4934-BCC7-6AD95B8025C0}" destId="{EFDD6935-F27E-4D63-8975-DEF3277B6C18}" srcOrd="0" destOrd="0" presId="urn:microsoft.com/office/officeart/2005/8/layout/radial5"/>
    <dgm:cxn modelId="{1A62B6F6-6DCA-42FA-8B82-619EBAA112E6}" type="presParOf" srcId="{BBA51DAC-AD79-4B68-865A-268804960723}" destId="{9032D86F-014A-4E0C-9AE9-188CA3633B08}" srcOrd="12" destOrd="0" presId="urn:microsoft.com/office/officeart/2005/8/layout/radial5"/>
    <dgm:cxn modelId="{1AC205A7-66BC-48D9-9DD3-CC1F92E32CAC}" type="presParOf" srcId="{BBA51DAC-AD79-4B68-865A-268804960723}" destId="{76D10959-307F-4741-B1FD-549884362B07}" srcOrd="13" destOrd="0" presId="urn:microsoft.com/office/officeart/2005/8/layout/radial5"/>
    <dgm:cxn modelId="{7F821795-0965-4AE1-A01F-0369BFBC4F3D}" type="presParOf" srcId="{76D10959-307F-4741-B1FD-549884362B07}" destId="{3CC3BD82-F7F2-4F20-9281-2D57A0F30C5E}" srcOrd="0" destOrd="0" presId="urn:microsoft.com/office/officeart/2005/8/layout/radial5"/>
    <dgm:cxn modelId="{70067DE0-C420-47EF-836C-E9E9BE9B5F5D}" type="presParOf" srcId="{BBA51DAC-AD79-4B68-865A-268804960723}" destId="{9D7C2932-2167-4F7E-A801-6BC60955E0BB}" srcOrd="14" destOrd="0" presId="urn:microsoft.com/office/officeart/2005/8/layout/radial5"/>
    <dgm:cxn modelId="{6D53D8E9-0393-4C19-9C17-1B1B63FFE019}" type="presParOf" srcId="{BBA51DAC-AD79-4B68-865A-268804960723}" destId="{71E813D2-AA55-47BF-93A6-C0F9DD2A3FA1}" srcOrd="15" destOrd="0" presId="urn:microsoft.com/office/officeart/2005/8/layout/radial5"/>
    <dgm:cxn modelId="{CD9E57EC-3657-469A-877A-9C932DF8B61D}" type="presParOf" srcId="{71E813D2-AA55-47BF-93A6-C0F9DD2A3FA1}" destId="{EAB27DA1-8E07-4B4D-BEEC-681944C05A09}" srcOrd="0" destOrd="0" presId="urn:microsoft.com/office/officeart/2005/8/layout/radial5"/>
    <dgm:cxn modelId="{1F4AB69B-FDB0-4D9C-8D52-9ACE1D1CC66D}" type="presParOf" srcId="{BBA51DAC-AD79-4B68-865A-268804960723}" destId="{62F620EB-B5C3-4D23-B2D4-F44F313C12E1}" srcOrd="16" destOrd="0" presId="urn:microsoft.com/office/officeart/2005/8/layout/radial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1892-AC9C-48B0-91F8-198C4FA85E90}">
      <dsp:nvSpPr>
        <dsp:cNvPr id="0" name=""/>
        <dsp:cNvSpPr/>
      </dsp:nvSpPr>
      <dsp:spPr>
        <a:xfrm>
          <a:off x="3448856" y="2068929"/>
          <a:ext cx="1381848" cy="1381848"/>
        </a:xfrm>
        <a:prstGeom prst="ellipse">
          <a:avLst/>
        </a:prstGeom>
        <a:solidFill>
          <a:schemeClr val="accent1">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Philosophy</a:t>
          </a:r>
        </a:p>
      </dsp:txBody>
      <dsp:txXfrm>
        <a:off x="3651223" y="2271296"/>
        <a:ext cx="977114" cy="977114"/>
      </dsp:txXfrm>
    </dsp:sp>
    <dsp:sp modelId="{D59B5ADD-B152-477A-9A24-C198688353CA}">
      <dsp:nvSpPr>
        <dsp:cNvPr id="0" name=""/>
        <dsp:cNvSpPr/>
      </dsp:nvSpPr>
      <dsp:spPr>
        <a:xfrm rot="16200000">
          <a:off x="3926902" y="1444408"/>
          <a:ext cx="425755" cy="46982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3990765" y="1602237"/>
        <a:ext cx="298029" cy="281896"/>
      </dsp:txXfrm>
    </dsp:sp>
    <dsp:sp modelId="{E09B1EE4-1437-48B4-885D-F243AA01A4AD}">
      <dsp:nvSpPr>
        <dsp:cNvPr id="0" name=""/>
        <dsp:cNvSpPr/>
      </dsp:nvSpPr>
      <dsp:spPr>
        <a:xfrm>
          <a:off x="3517948" y="21953"/>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Small is beautiful</a:t>
          </a:r>
        </a:p>
      </dsp:txBody>
      <dsp:txXfrm>
        <a:off x="3700078" y="204083"/>
        <a:ext cx="879403" cy="879403"/>
      </dsp:txXfrm>
    </dsp:sp>
    <dsp:sp modelId="{C7311F1D-133F-41FD-99B5-8CB5F6CC09EF}">
      <dsp:nvSpPr>
        <dsp:cNvPr id="0" name=""/>
        <dsp:cNvSpPr/>
      </dsp:nvSpPr>
      <dsp:spPr>
        <a:xfrm rot="18900000">
          <a:off x="4690953" y="1760888"/>
          <a:ext cx="425755" cy="469828"/>
        </a:xfrm>
        <a:prstGeom prst="rightArrow">
          <a:avLst>
            <a:gd name="adj1" fmla="val 60000"/>
            <a:gd name="adj2" fmla="val 50000"/>
          </a:avLst>
        </a:prstGeom>
        <a:solidFill>
          <a:schemeClr val="accent2">
            <a:hueOff val="1475401"/>
            <a:satOff val="-13798"/>
            <a:lumOff val="-103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1900012"/>
        <a:ext cx="298029" cy="281896"/>
      </dsp:txXfrm>
    </dsp:sp>
    <dsp:sp modelId="{13E33137-FCFE-4844-ADE0-13ED42ECF88D}">
      <dsp:nvSpPr>
        <dsp:cNvPr id="0" name=""/>
        <dsp:cNvSpPr/>
      </dsp:nvSpPr>
      <dsp:spPr>
        <a:xfrm>
          <a:off x="5014235" y="641735"/>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Make each program do one thing well</a:t>
          </a:r>
        </a:p>
      </dsp:txBody>
      <dsp:txXfrm>
        <a:off x="5196365" y="823865"/>
        <a:ext cx="879403" cy="879403"/>
      </dsp:txXfrm>
    </dsp:sp>
    <dsp:sp modelId="{D21A1F4C-5B78-423A-9433-5B568DFE0B36}">
      <dsp:nvSpPr>
        <dsp:cNvPr id="0" name=""/>
        <dsp:cNvSpPr/>
      </dsp:nvSpPr>
      <dsp:spPr>
        <a:xfrm>
          <a:off x="5007433" y="2524939"/>
          <a:ext cx="425755" cy="469828"/>
        </a:xfrm>
        <a:prstGeom prst="rightArrow">
          <a:avLst>
            <a:gd name="adj1" fmla="val 60000"/>
            <a:gd name="adj2" fmla="val 50000"/>
          </a:avLst>
        </a:prstGeom>
        <a:solidFill>
          <a:schemeClr val="accent2">
            <a:hueOff val="2950803"/>
            <a:satOff val="-27596"/>
            <a:lumOff val="-2073"/>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5007433" y="2618905"/>
        <a:ext cx="298029" cy="281896"/>
      </dsp:txXfrm>
    </dsp:sp>
    <dsp:sp modelId="{77DE4ACD-DA5A-4C5B-B91E-4EEBC7689335}">
      <dsp:nvSpPr>
        <dsp:cNvPr id="0" name=""/>
        <dsp:cNvSpPr/>
      </dsp:nvSpPr>
      <dsp:spPr>
        <a:xfrm>
          <a:off x="5634017"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Build a prototype over efficiency</a:t>
          </a:r>
        </a:p>
      </dsp:txBody>
      <dsp:txXfrm>
        <a:off x="5816147" y="2320151"/>
        <a:ext cx="879403" cy="879403"/>
      </dsp:txXfrm>
    </dsp:sp>
    <dsp:sp modelId="{B7ED06CD-F0D9-40C1-8681-BE9B5C2E224C}">
      <dsp:nvSpPr>
        <dsp:cNvPr id="0" name=""/>
        <dsp:cNvSpPr/>
      </dsp:nvSpPr>
      <dsp:spPr>
        <a:xfrm rot="2700000">
          <a:off x="4690953" y="3288990"/>
          <a:ext cx="425755" cy="469828"/>
        </a:xfrm>
        <a:prstGeom prst="rightArrow">
          <a:avLst>
            <a:gd name="adj1" fmla="val 60000"/>
            <a:gd name="adj2" fmla="val 50000"/>
          </a:avLst>
        </a:prstGeom>
        <a:solidFill>
          <a:schemeClr val="accent2">
            <a:hueOff val="4426204"/>
            <a:satOff val="-41394"/>
            <a:lumOff val="-310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709658" y="3337798"/>
        <a:ext cx="298029" cy="281896"/>
      </dsp:txXfrm>
    </dsp:sp>
    <dsp:sp modelId="{CD15CA47-CAE0-4A30-8F5F-EF534693D739}">
      <dsp:nvSpPr>
        <dsp:cNvPr id="0" name=""/>
        <dsp:cNvSpPr/>
      </dsp:nvSpPr>
      <dsp:spPr>
        <a:xfrm>
          <a:off x="5014235" y="3634308"/>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Store data in flat text files</a:t>
          </a:r>
        </a:p>
      </dsp:txBody>
      <dsp:txXfrm>
        <a:off x="5196365" y="3816438"/>
        <a:ext cx="879403" cy="879403"/>
      </dsp:txXfrm>
    </dsp:sp>
    <dsp:sp modelId="{73BD1348-14EB-4E02-B522-D09002C334F5}">
      <dsp:nvSpPr>
        <dsp:cNvPr id="0" name=""/>
        <dsp:cNvSpPr/>
      </dsp:nvSpPr>
      <dsp:spPr>
        <a:xfrm rot="5400000">
          <a:off x="3926902" y="3605470"/>
          <a:ext cx="425755" cy="469828"/>
        </a:xfrm>
        <a:prstGeom prst="rightArrow">
          <a:avLst>
            <a:gd name="adj1" fmla="val 60000"/>
            <a:gd name="adj2" fmla="val 50000"/>
          </a:avLst>
        </a:prstGeom>
        <a:solidFill>
          <a:schemeClr val="accent2">
            <a:hueOff val="5901606"/>
            <a:satOff val="-55191"/>
            <a:lumOff val="-414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765" y="3635573"/>
        <a:ext cx="298029" cy="281896"/>
      </dsp:txXfrm>
    </dsp:sp>
    <dsp:sp modelId="{64DAF95C-1FEA-4C9B-A27F-E7A2699E7DD5}">
      <dsp:nvSpPr>
        <dsp:cNvPr id="0" name=""/>
        <dsp:cNvSpPr/>
      </dsp:nvSpPr>
      <dsp:spPr>
        <a:xfrm>
          <a:off x="3517948" y="4254090"/>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software leverage to your advantage</a:t>
          </a:r>
        </a:p>
      </dsp:txBody>
      <dsp:txXfrm>
        <a:off x="3700078" y="4436220"/>
        <a:ext cx="879403" cy="879403"/>
      </dsp:txXfrm>
    </dsp:sp>
    <dsp:sp modelId="{530BBFA7-88AC-4934-BCC7-6AD95B8025C0}">
      <dsp:nvSpPr>
        <dsp:cNvPr id="0" name=""/>
        <dsp:cNvSpPr/>
      </dsp:nvSpPr>
      <dsp:spPr>
        <a:xfrm rot="8100000">
          <a:off x="3162851" y="3288990"/>
          <a:ext cx="425755" cy="469828"/>
        </a:xfrm>
        <a:prstGeom prst="rightArrow">
          <a:avLst>
            <a:gd name="adj1" fmla="val 60000"/>
            <a:gd name="adj2" fmla="val 50000"/>
          </a:avLst>
        </a:prstGeom>
        <a:solidFill>
          <a:schemeClr val="accent2">
            <a:hueOff val="7377007"/>
            <a:satOff val="-68989"/>
            <a:lumOff val="-5182"/>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3337798"/>
        <a:ext cx="298029" cy="281896"/>
      </dsp:txXfrm>
    </dsp:sp>
    <dsp:sp modelId="{9032D86F-014A-4E0C-9AE9-188CA3633B08}">
      <dsp:nvSpPr>
        <dsp:cNvPr id="0" name=""/>
        <dsp:cNvSpPr/>
      </dsp:nvSpPr>
      <dsp:spPr>
        <a:xfrm>
          <a:off x="2021662" y="3634308"/>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Use shell scripts to increase leverage &amp; profitability</a:t>
          </a:r>
        </a:p>
      </dsp:txBody>
      <dsp:txXfrm>
        <a:off x="2203792" y="3816438"/>
        <a:ext cx="879403" cy="879403"/>
      </dsp:txXfrm>
    </dsp:sp>
    <dsp:sp modelId="{76D10959-307F-4741-B1FD-549884362B07}">
      <dsp:nvSpPr>
        <dsp:cNvPr id="0" name=""/>
        <dsp:cNvSpPr/>
      </dsp:nvSpPr>
      <dsp:spPr>
        <a:xfrm rot="10800000">
          <a:off x="2846371" y="2524939"/>
          <a:ext cx="425755" cy="469828"/>
        </a:xfrm>
        <a:prstGeom prst="rightArrow">
          <a:avLst>
            <a:gd name="adj1" fmla="val 60000"/>
            <a:gd name="adj2" fmla="val 50000"/>
          </a:avLst>
        </a:prstGeom>
        <a:solidFill>
          <a:schemeClr val="accent2">
            <a:hueOff val="8852408"/>
            <a:satOff val="-82787"/>
            <a:lumOff val="-621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74097" y="2618905"/>
        <a:ext cx="298029" cy="281896"/>
      </dsp:txXfrm>
    </dsp:sp>
    <dsp:sp modelId="{9D7C2932-2167-4F7E-A801-6BC60955E0BB}">
      <dsp:nvSpPr>
        <dsp:cNvPr id="0" name=""/>
        <dsp:cNvSpPr/>
      </dsp:nvSpPr>
      <dsp:spPr>
        <a:xfrm>
          <a:off x="1401880"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Avoid captive user interfaces</a:t>
          </a:r>
        </a:p>
      </dsp:txBody>
      <dsp:txXfrm>
        <a:off x="1584010" y="2320151"/>
        <a:ext cx="879403" cy="879403"/>
      </dsp:txXfrm>
    </dsp:sp>
    <dsp:sp modelId="{71E813D2-AA55-47BF-93A6-C0F9DD2A3FA1}">
      <dsp:nvSpPr>
        <dsp:cNvPr id="0" name=""/>
        <dsp:cNvSpPr/>
      </dsp:nvSpPr>
      <dsp:spPr>
        <a:xfrm rot="13500000">
          <a:off x="3162851" y="1760888"/>
          <a:ext cx="425755" cy="469828"/>
        </a:xfrm>
        <a:prstGeom prst="rightArrow">
          <a:avLst>
            <a:gd name="adj1" fmla="val 60000"/>
            <a:gd name="adj2" fmla="val 50000"/>
          </a:avLst>
        </a:prstGeom>
        <a:solidFill>
          <a:schemeClr val="accent2">
            <a:hueOff val="10327809"/>
            <a:satOff val="-96585"/>
            <a:lumOff val="-7255"/>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71872" y="1900012"/>
        <a:ext cx="298029" cy="281896"/>
      </dsp:txXfrm>
    </dsp:sp>
    <dsp:sp modelId="{62F620EB-B5C3-4D23-B2D4-F44F313C12E1}">
      <dsp:nvSpPr>
        <dsp:cNvPr id="0" name=""/>
        <dsp:cNvSpPr/>
      </dsp:nvSpPr>
      <dsp:spPr>
        <a:xfrm>
          <a:off x="2021662" y="641735"/>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Make every program a filter</a:t>
          </a:r>
        </a:p>
      </dsp:txBody>
      <dsp:txXfrm>
        <a:off x="2203792" y="823865"/>
        <a:ext cx="879403" cy="879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7/19/18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161669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Participant Notes:
Google Maps: </a:t>
            </a:r>
            <a:r>
              <a:rPr lang="en-US" dirty="0"/>
              <a:t>Google maps represented an early web UI. For the first time, a web application was</a:t>
            </a:r>
            <a:r>
              <a:rPr lang="en-US" baseline="0" dirty="0"/>
              <a:t> </a:t>
            </a:r>
            <a:r>
              <a:rPr lang="en-US" dirty="0"/>
              <a:t>able to be embedded into other products. At first, this was more of a "hack" -- 
developers would use the Google Maps application itself but "mash up" in new ways</a:t>
            </a:r>
            <a:r>
              <a:rPr lang="en-US" baseline="0" dirty="0"/>
              <a:t> </a:t>
            </a:r>
            <a:r>
              <a:rPr lang="en-US" dirty="0"/>
              <a:t>-- for example, to show the locations of coffee shops, etc.
Google eventually recognized this and created a public API for its map service, which</a:t>
            </a:r>
            <a:r>
              <a:rPr lang="en-US" baseline="0" dirty="0"/>
              <a:t> </a:t>
            </a:r>
            <a:r>
              <a:rPr lang="en-US" dirty="0"/>
              <a:t>gave rise to Google's Cloud Web APIs.
</a:t>
            </a:r>
            <a:r>
              <a:rPr lang="en-US" b="1" dirty="0"/>
              <a:t>Twitter: </a:t>
            </a:r>
            <a:r>
              <a:rPr lang="en-US" dirty="0"/>
              <a:t>Twitter is the fist modern web service application for several reasons:
First, it was an application that clearly differentiated between a website</a:t>
            </a:r>
            <a:r>
              <a:rPr lang="en-US" baseline="0" dirty="0"/>
              <a:t> </a:t>
            </a:r>
            <a:r>
              <a:rPr lang="en-US" dirty="0"/>
              <a:t>and the application. Twitter has many "clients", including a web client, but</a:t>
            </a:r>
            <a:r>
              <a:rPr lang="en-US" baseline="0" dirty="0"/>
              <a:t> </a:t>
            </a:r>
            <a:r>
              <a:rPr lang="en-US" dirty="0"/>
              <a:t>that is quite separated from the core functionality of twitter. It's one of</a:t>
            </a:r>
            <a:r>
              <a:rPr lang="en-US" baseline="0" dirty="0"/>
              <a:t> </a:t>
            </a:r>
            <a:r>
              <a:rPr lang="en-US" dirty="0"/>
              <a:t>many windows into the twitter application.
Second, it uses HTTP (REST) as its main API. While this is standard today,</a:t>
            </a:r>
            <a:r>
              <a:rPr lang="en-US" baseline="0" dirty="0"/>
              <a:t> </a:t>
            </a:r>
            <a:r>
              <a:rPr lang="en-US" dirty="0"/>
              <a:t>at the time most web services used antiquated protocols like SOAP.  By</a:t>
            </a:r>
            <a:r>
              <a:rPr lang="en-US" baseline="0" dirty="0"/>
              <a:t> </a:t>
            </a:r>
            <a:r>
              <a:rPr lang="en-US" dirty="0"/>
              <a:t>using JSON instead of the cumbersome XML, it made it much easier to process</a:t>
            </a:r>
            <a:r>
              <a:rPr lang="en-US" baseline="0" dirty="0"/>
              <a:t> </a:t>
            </a:r>
            <a:r>
              <a:rPr lang="en-US" dirty="0"/>
              <a:t>results, particularly client side.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13828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p>
          <a:p>
            <a:endParaRPr lang="en-US" dirty="0"/>
          </a:p>
          <a:p>
            <a:r>
              <a:rPr lang="en-US" dirty="0"/>
              <a:t>Claude Shannon formalized notions that people use to take for granted. For example, what is information? Well, one bit of information is defined as the information that I get when I ask a “Yes or No” question and I get back the answer.</a:t>
            </a:r>
          </a:p>
          <a:p>
            <a:endParaRPr lang="en-US" dirty="0"/>
          </a:p>
          <a:p>
            <a:r>
              <a:rPr lang="en-US" dirty="0"/>
              <a:t>Image source: https://</a:t>
            </a:r>
            <a:r>
              <a:rPr lang="en-US" dirty="0" err="1"/>
              <a:t>en.wikipedia.org</a:t>
            </a:r>
            <a:r>
              <a:rPr lang="en-US" dirty="0"/>
              <a:t>/wiki/</a:t>
            </a:r>
            <a:r>
              <a:rPr lang="en-US" dirty="0" err="1"/>
              <a:t>Claude_Shannon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These bullet points introduce the major definitions in cybernetics, which we then build upon.</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359520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Here we introduce the technical terms of how information exchange happens. These definitions will be later translation into specification and then into code.</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3025715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SOAP: </a:t>
            </a:r>
            <a:r>
              <a:rPr lang="en-US" dirty="0"/>
              <a:t>SOAP was the first data interchange format for web services. Then Amazon-designed REST replaced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REST</a:t>
            </a:r>
            <a:r>
              <a:rPr lang="en-US" dirty="0"/>
              <a:t>: RESTful protocol was designed by Amazon and is now the de facto standard. It wins due to its simplicity, and today, due to its widespread use. It is easy to use and there are multiple libraries for the implementers.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GRPC: </a:t>
            </a:r>
            <a:r>
              <a:rPr lang="en-US" dirty="0"/>
              <a:t>One more differentiate between a serialization format (that is how you write the data) and a communication protocol (that is how you send that data to the client).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352045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SOAP isn't really used much anymore, though there are a huge number of legacy applications that use it. Mainly, SOAP is of interest as an iteration </a:t>
            </a:r>
            <a:r>
              <a:rPr lang="en-US" dirty="0"/>
              <a:t>of</a:t>
            </a:r>
            <a:r>
              <a:rPr dirty="0"/>
              <a:t> modern web services, that are going to be using RESTful principles.</a:t>
            </a:r>
            <a:r>
              <a:rPr lang="en-US" b="1" dirty="0"/>
              <a:t>
</a:t>
            </a:r>
            <a:r>
              <a:rPr lang="en-US" dirty="0"/>
              <a:t>
The method of using TCP sockets for "remoting" between systems was
fundamentally broken.  Corporate firewalls locked down various TCP
ports and the concepts of making distributed applications based on
TCP sockets weren't going to work.   Somehow, we needed services
that could talk on open standards using HTTP protocols and standard
ports, which are guaranteed to be open.
By today's standards, the idea of using a technology like DCOM for
distributed systems was never going to work well.  The very definition
of "tightly coupled" -- DCOM was single-platform, proprietary, 
unsupported by other vendors, and generally created brittle, fragile
systems that didn't work well as distributed systems.
Web Services, even in their most basic form, solved all of these
problems. They were based on open-standards, cross-platform, and
allowed loose coupling between systems.
The RPC model works well for some systems, as we can see that it has
found its way even into much more modern systems like Thrift.</a:t>
            </a:r>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1646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b="1" dirty="0"/>
              <a:t>
</a:t>
            </a:r>
            <a:r>
              <a:rPr dirty="0"/>
              <a:t>
</a:t>
            </a:r>
            <a:r>
              <a:rPr b="1" dirty="0"/>
              <a:t>Participant Notes:
</a:t>
            </a:r>
            <a:r>
              <a:rPr dirty="0"/>
              <a:t>Statefulness, while discouraged in REST systems, is ubiquitous in SOAP.
There are actually two kinds of state: a server</a:t>
            </a:r>
            <a:r>
              <a:rPr lang="en-US" dirty="0"/>
              <a:t>-</a:t>
            </a:r>
            <a:r>
              <a:rPr dirty="0"/>
              <a:t>side state tied to the
user's session, and a client-side state stored in hashed browser data, called
the ViewState.  The latter is almost never used by modern APIs, and the former
has significant scaling limitations, which is why REST discourages statefulness.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SOAP was revolutionary in its time, but as a first generation web-service
technology there were many ways in which it did not lead to its promise. XML
now has a reputation for verbosity, unreadability,  and clumsiness, but its time it was the
epitome of openness.
The real problem with SOAP web services is that there was no standard way to access one.
Every SOAP web service would have its custom API, which although was available to the
WSDL, meant that applications essentially had to be custom written to use the API.
</a:t>
            </a:r>
          </a:p>
          <a:p>
            <a:r>
              <a:rPr dirty="0"/>
              <a:t>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4350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REST is one of the organizational paradigms of the modern web service movement.  Although
RPC models are still very popular, it is safe to say that most developers have a certain
expectation that a modern API will correspond to REST. We will be covering REST in detail in 
the upcoming discussion.
</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3258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Serialization is technical drill-down into the implementation of communication. All ‘information’ or ‘message’ need to be serialized into bytes that will be communicated in the information exchange.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84085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Depending on the platform where you are implementing serialization, there will be some protocols that are not portable between platforms.</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73092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2" indent="-166272"/>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p>
          <a:p>
            <a:pPr marL="169635" indent="-169635">
              <a:buFont typeface="Wingdings" panose="05000000000000000000" pitchFamily="2" charset="2"/>
              <a:buChar char="§"/>
            </a:pPr>
            <a:r>
              <a:rPr lang="en-US" i="1" dirty="0">
                <a:latin typeface="Arial" pitchFamily="34" charset="0"/>
                <a:cs typeface="Arial" pitchFamily="34" charset="0"/>
              </a:rPr>
              <a:t>Please walk</a:t>
            </a:r>
            <a:r>
              <a:rPr lang="en-US" i="1" baseline="0" dirty="0">
                <a:latin typeface="Arial" pitchFamily="34" charset="0"/>
                <a:cs typeface="Arial" pitchFamily="34" charset="0"/>
              </a:rPr>
              <a:t> through the course agenda with participants, briefly introducing what you’ll be talking about in each topic.</a:t>
            </a:r>
          </a:p>
          <a:p>
            <a:pPr marL="169635" indent="-169635">
              <a:buFont typeface="Wingdings" panose="05000000000000000000" pitchFamily="2" charset="2"/>
              <a:buChar char="§"/>
            </a:pPr>
            <a:endParaRPr lang="en-US" i="1" baseline="0" dirty="0">
              <a:latin typeface="Arial" pitchFamily="34" charset="0"/>
              <a:cs typeface="Arial" pitchFamily="34" charset="0"/>
            </a:endParaRPr>
          </a:p>
          <a:p>
            <a:r>
              <a:rPr lang="en-US" b="1" dirty="0"/>
              <a:t>Participant Notes:</a:t>
            </a:r>
            <a:endParaRPr lang="en-US" dirty="0"/>
          </a:p>
          <a:p>
            <a:pPr marL="169635" indent="-169635">
              <a:buFont typeface="Wingdings" charset="2"/>
              <a:buChar char="§"/>
            </a:pPr>
            <a:r>
              <a:rPr lang="en-US" dirty="0"/>
              <a:t>There are x main sections to this course: </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1: Application Programming Interfaces</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2: Open Source Software</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3: Cloud Development Frameworks</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4: Reliability, Scalability, and Resiliency</a:t>
            </a:r>
          </a:p>
          <a:p>
            <a:pPr marL="628650" lvl="1" indent="-171450" rtl="0" eaLnBrk="1" fontAlgn="auto"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Module 5:</a:t>
            </a:r>
            <a:r>
              <a:rPr lang="en-US" sz="1400" b="0" i="0" u="none" strike="noStrike" kern="1200" dirty="0">
                <a:solidFill>
                  <a:schemeClr val="tx1"/>
                </a:solidFill>
                <a:effectLst/>
                <a:latin typeface="+mn-lt"/>
                <a:ea typeface="+mn-ea"/>
                <a:cs typeface="+mn-cs"/>
              </a:rPr>
              <a:t> Code Repositories</a:t>
            </a:r>
          </a:p>
          <a:p>
            <a:pPr marL="628650" lvl="1" indent="-171450" rtl="0" eaLnBrk="1" fontAlgn="auto"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Module 6: Maven and Jenkins</a:t>
            </a:r>
          </a:p>
          <a:p>
            <a:pPr marL="628650" lvl="1" indent="-171450" rtl="0" eaLnBrk="1" fontAlgn="auto"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Module 7: Container Fundamentals</a:t>
            </a:r>
          </a:p>
        </p:txBody>
      </p:sp>
    </p:spTree>
    <p:extLst>
      <p:ext uri="{BB962C8B-B14F-4D97-AF65-F5344CB8AC3E}">
        <p14:creationId xmlns:p14="http://schemas.microsoft.com/office/powerpoint/2010/main" val="84569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should go through the example element by element and explain what each element does.</a:t>
            </a:r>
          </a:p>
          <a:p>
            <a:endParaRPr lang="en-US" dirty="0"/>
          </a:p>
          <a:p>
            <a:r>
              <a:rPr lang="en-US" b="1" dirty="0"/>
              <a:t>Participant Notes:</a:t>
            </a:r>
          </a:p>
          <a:p>
            <a:endParaRPr lang="en-US" dirty="0"/>
          </a:p>
          <a:p>
            <a:r>
              <a:rPr lang="en-US" dirty="0"/>
              <a:t>SOAP XML Services encapsulate data in the xml wrapper. The XML wrapper is an document format rather than a record format so the entire XML document must be completely parsed before any of the data can be read.</a:t>
            </a:r>
          </a:p>
          <a:p>
            <a:endParaRPr lang="en-US" dirty="0"/>
          </a:p>
          <a:p>
            <a:r>
              <a:rPr lang="en-US" dirty="0"/>
              <a:t>In this example, we are specifying the XML namespace (soap), and the encoding style (soap) based on standard w3 descriptions which must be read by the recipient in order to correctly parse the data.</a:t>
            </a:r>
          </a:p>
          <a:p>
            <a:endParaRPr lang="en-US" dirty="0"/>
          </a:p>
          <a:p>
            <a:r>
              <a:rPr lang="en-US" dirty="0"/>
              <a:t>In the Body, we are making a request to the RPC method called </a:t>
            </a:r>
            <a:r>
              <a:rPr lang="en-US" dirty="0" err="1"/>
              <a:t>GetPrice</a:t>
            </a:r>
            <a:r>
              <a:rPr lang="en-US" dirty="0"/>
              <a:t>, with a parameter to the call as Apple.  Being an RPC model, the requester will be expecting a response from the recipient.</a:t>
            </a:r>
          </a:p>
          <a:p>
            <a:endParaRPr lang="en-US" dirty="0"/>
          </a:p>
          <a:p>
            <a:r>
              <a:rPr lang="en-US" dirty="0"/>
              <a:t>While SOAP works fine for this simple example, it is cumbersome and verbose, and somewhat brittle given the fact that an error in reading the XML request renders the entire document unreadable.  </a:t>
            </a:r>
          </a:p>
          <a:p>
            <a:endParaRPr lang="en-US" dirty="0"/>
          </a:p>
          <a:p>
            <a:r>
              <a:rPr lang="en-US" dirty="0"/>
              <a:t>However, it is an open-standard, and is well understood.</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312086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go through the elements of this JSON. ‘id’ is the name of the field, and ‘1’ is the value. This ‘1’ is a string.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Furthermore, ‘name’ is the name of the field, and ‘Apple’ is the value, and it is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‘price’ is the name of the field and ‘1.0’ is the value, and it is a double.</a:t>
            </a:r>
          </a:p>
          <a:p>
            <a:endParaRPr lang="en-US" dirty="0"/>
          </a:p>
          <a:p>
            <a:endParaRPr lang="en-US" dirty="0"/>
          </a:p>
          <a:p>
            <a:r>
              <a:rPr lang="en-US" dirty="0"/>
              <a:t>Participant Notes:</a:t>
            </a:r>
          </a:p>
          <a:p>
            <a:endParaRPr lang="en-US" dirty="0"/>
          </a:p>
          <a:p>
            <a:r>
              <a:rPr lang="en-US" dirty="0"/>
              <a:t>JSON is the new darling. Today, programmers will always choose it by default when they are looking for text-based interchange format.</a:t>
            </a:r>
          </a:p>
          <a:p>
            <a:endParaRPr lang="en-US" dirty="0"/>
          </a:p>
          <a:p>
            <a:r>
              <a:rPr lang="en-US" dirty="0"/>
              <a:t>This message is functionally identical to the previous example.  However, being far more compact (relatively speaking), and simple to parse makes it far preferred.  It’s also quite easy to “eyeball” by humans.</a:t>
            </a:r>
          </a:p>
          <a:p>
            <a:endParaRPr lang="en-US" dirty="0"/>
          </a:p>
          <a:p>
            <a:r>
              <a:rPr lang="en-US" dirty="0"/>
              <a:t>Despite being relatively more compact and readable than XML, it is still not a particularly efficient means for storing or reading code.  Querying data from a JSON file will prove to be far inferior to many of the binary formats we use for storing data.  These disadvantages mean that JSON is often compressed for efficiency’s sake. </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27792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BSON is one of the first binary protocols that were designed specifically for programmers. There are libraries available to converting Java objects to BSON, and the like.</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240419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Protobuf was created by Google and immediately became extremely popular. It is the internal preferred format for Amazon Machine Learning, due to its speed. There are many libraries for the </a:t>
            </a:r>
            <a:r>
              <a:rPr lang="en-US" dirty="0" err="1"/>
              <a:t>protobuf</a:t>
            </a:r>
            <a:r>
              <a:rPr lang="en-US" dirty="0"/>
              <a:t> protocol available today. </a:t>
            </a:r>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212681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Thrift is the first very popular format for exchanging data between different programming languages and between different systems. For example, many NoSQL implementation support Thrift as the first data exchange protocol.</a:t>
            </a:r>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315577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It is interesting to note that Bond and Thrift are about equally popular.</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246937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As you can see, Avro format competes with both Bond and Thrift.</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50879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endParaRPr lang="en-US" dirty="0"/>
          </a:p>
          <a:p>
            <a:r>
              <a:rPr lang="en-US" dirty="0"/>
              <a:t>Parquet was designed by Cloudera and it is their preferred format. However, they will read and write their competing format, ORC.</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4203045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In this summary table, you can see the relative pluses and minuses of all formats. More correctly, advantages and disadvantages. They relate to specific needs. We also showed you how to use Google Trends to pick a winner.</a:t>
            </a:r>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99249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We are introducing the idea here of how to secure web services.  In general,
web services need authentication and authorization to protect their contents
against attackers.  Even very simple web services deployed in a trusted 
environment</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a:r>
              <a:rPr lang="en-US" b="1" i="1" dirty="0">
                <a:latin typeface="Arial" pitchFamily="34" charset="0"/>
                <a:cs typeface="Arial" pitchFamily="34" charset="0"/>
              </a:rPr>
              <a:t>Instructor</a:t>
            </a:r>
            <a:r>
              <a:rPr lang="en-US" b="1" i="1" baseline="0" dirty="0">
                <a:latin typeface="Arial" pitchFamily="34" charset="0"/>
                <a:cs typeface="Arial" pitchFamily="34" charset="0"/>
              </a:rPr>
              <a:t> Notes:</a:t>
            </a:r>
            <a:endParaRPr lang="en-US" b="1" i="1" dirty="0">
              <a:latin typeface="Arial" pitchFamily="34" charset="0"/>
              <a:cs typeface="Arial" pitchFamily="34" charset="0"/>
            </a:endParaRPr>
          </a:p>
          <a:p>
            <a:pPr marL="166276" indent="-166276">
              <a:buFont typeface="Wingdings" pitchFamily="2" charset="2"/>
              <a:buChar char="§"/>
            </a:pPr>
            <a:r>
              <a:rPr lang="en-US" i="1" dirty="0">
                <a:latin typeface="Arial" pitchFamily="34" charset="0"/>
                <a:cs typeface="Arial" pitchFamily="34" charset="0"/>
              </a:rPr>
              <a:t>Please make a brief announcement letting class participants know where facilities are in relationship to the classroom, and to turn off all electronics.</a:t>
            </a:r>
          </a:p>
          <a:p>
            <a:pPr marL="166276" indent="-166276">
              <a:buFont typeface="Wingdings" pitchFamily="2" charset="2"/>
              <a:buChar char="§"/>
            </a:pPr>
            <a:r>
              <a:rPr lang="en-US" i="1" dirty="0">
                <a:latin typeface="Arial" pitchFamily="34" charset="0"/>
                <a:cs typeface="Arial" pitchFamily="34" charset="0"/>
              </a:rPr>
              <a:t>Remember that this is a 1 day offering. </a:t>
            </a:r>
          </a:p>
          <a:p>
            <a:pPr marL="166276" indent="-166276">
              <a:buFont typeface="Wingdings" pitchFamily="2" charset="2"/>
              <a:buChar char="§"/>
            </a:pPr>
            <a:r>
              <a:rPr lang="en-US" i="1" dirty="0">
                <a:latin typeface="Arial" pitchFamily="34" charset="0"/>
                <a:cs typeface="Arial" pitchFamily="34" charset="0"/>
              </a:rPr>
              <a:t>This is also a good opportunity to remind everyone to sign in on the class roster and ensure that everyone has received a copy of the manual.</a:t>
            </a:r>
          </a:p>
          <a:p>
            <a:pPr marL="166276" indent="-166276">
              <a:buFont typeface="Wingdings" pitchFamily="2" charset="2"/>
              <a:buChar char="§"/>
            </a:pPr>
            <a:endParaRPr lang="en-US" i="1" dirty="0">
              <a:latin typeface="Arial" pitchFamily="34" charset="0"/>
              <a:cs typeface="Arial" pitchFamily="34" charset="0"/>
            </a:endParaRPr>
          </a:p>
          <a:p>
            <a:pPr eaLnBrk="1" hangingPunct="1"/>
            <a:r>
              <a:rPr lang="en-US" b="1" baseline="0" dirty="0">
                <a:latin typeface="Arial" pitchFamily="34" charset="0"/>
                <a:cs typeface="Arial" pitchFamily="34" charset="0"/>
              </a:rPr>
              <a:t>Participant Notes:</a:t>
            </a:r>
          </a:p>
          <a:p>
            <a:pPr marL="166276" indent="-166276">
              <a:buFont typeface="Wingdings" pitchFamily="2" charset="2"/>
              <a:buChar char="§"/>
            </a:pPr>
            <a:r>
              <a:rPr lang="en-US" baseline="0" dirty="0">
                <a:latin typeface="Arial" pitchFamily="34" charset="0"/>
                <a:cs typeface="Arial" pitchFamily="34" charset="0"/>
              </a:rPr>
              <a:t>Ensure that you have signed the course roster.</a:t>
            </a:r>
          </a:p>
          <a:p>
            <a:pPr marL="166276" indent="-166276">
              <a:buFont typeface="Wingdings" pitchFamily="2" charset="2"/>
              <a:buChar char="§"/>
            </a:pPr>
            <a:r>
              <a:rPr lang="en-US" baseline="0" dirty="0">
                <a:latin typeface="Arial" pitchFamily="34" charset="0"/>
                <a:cs typeface="Arial" pitchFamily="34" charset="0"/>
              </a:rPr>
              <a:t>Ask the instructor about any facility questions that you have.</a:t>
            </a:r>
          </a:p>
          <a:p>
            <a:pPr marL="166276" indent="-166276">
              <a:buFont typeface="Wingdings" pitchFamily="2" charset="2"/>
              <a:buChar char="§"/>
            </a:pPr>
            <a:r>
              <a:rPr lang="en-US" baseline="0" dirty="0">
                <a:latin typeface="Arial" pitchFamily="34" charset="0"/>
                <a:cs typeface="Arial" pitchFamily="34" charset="0"/>
              </a:rPr>
              <a:t>Participate in the conversation about time for breaks and lunch; letting the instructor know any special circumstances that you may have.</a:t>
            </a:r>
          </a:p>
          <a:p>
            <a:pPr marL="166276" indent="-166276">
              <a:buFont typeface="Wingdings" pitchFamily="2" charset="2"/>
              <a:buChar char="§"/>
            </a:pPr>
            <a:r>
              <a:rPr lang="en-US" baseline="0" dirty="0">
                <a:latin typeface="Arial" pitchFamily="34" charset="0"/>
                <a:cs typeface="Arial" pitchFamily="34" charset="0"/>
              </a:rPr>
              <a:t>Please turn off Wi-Fi on your laptop and set your mobile phone to vibrate or turn it off. There will be breaks where you can check email, if needed.</a:t>
            </a:r>
          </a:p>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HTTP Basic Authentication is, as its name implies, basic. Unfortunately, it's not particularly secure. There are 
a lot of problems with this. It's vulnerable to cross-site</a:t>
            </a:r>
            <a:r>
              <a:rPr lang="en-US" baseline="0" dirty="0"/>
              <a:t> </a:t>
            </a:r>
            <a:r>
              <a:rPr dirty="0"/>
              <a:t>request forgery, CSRF, for one thing, we will discuss
later.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Spring Boot gives us a reasonably good "basic" authentication</a:t>
            </a:r>
            <a:r>
              <a:rPr lang="en-US" baseline="0" dirty="0"/>
              <a:t> </a:t>
            </a:r>
            <a:r>
              <a:rPr lang="en-US" dirty="0"/>
              <a:t>with minimal effort. As a matter of fact, we don't need to do</a:t>
            </a:r>
            <a:r>
              <a:rPr lang="en-US" baseline="0" dirty="0"/>
              <a:t> </a:t>
            </a:r>
            <a:r>
              <a:rPr lang="en-US" dirty="0"/>
              <a:t>anything except add the spring-boot-starter-security artifact</a:t>
            </a:r>
            <a:r>
              <a:rPr lang="en-US" baseline="0" dirty="0"/>
              <a:t> </a:t>
            </a:r>
            <a:r>
              <a:rPr lang="en-US" dirty="0"/>
              <a:t>to our project.
That said, simply authenticating doesn't actually protect anything.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Cross-Site Network Forgery means that if an attacker can grab a hold of</a:t>
            </a:r>
            <a:r>
              <a:rPr lang="en-US" baseline="0" dirty="0"/>
              <a:t> </a:t>
            </a:r>
            <a:r>
              <a:rPr dirty="0"/>
              <a:t>a</a:t>
            </a:r>
            <a:r>
              <a:rPr lang="en-US" dirty="0"/>
              <a:t>n</a:t>
            </a:r>
            <a:r>
              <a:rPr dirty="0"/>
              <a:t> HTTP header of a request, then he or she can impersonate the user</a:t>
            </a:r>
            <a:r>
              <a:rPr lang="en-US" baseline="0" dirty="0"/>
              <a:t> </a:t>
            </a:r>
            <a:r>
              <a:rPr dirty="0"/>
              <a:t>for the remainder of the session, possibly compromising user data.
To protect against CSNF, we need a</a:t>
            </a:r>
            <a:r>
              <a:rPr lang="en-US" dirty="0"/>
              <a:t> good programming discipline and a test penetration team that tells the programmers what to do.</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The primary goals of Spring Boot are:</a:t>
            </a:r>
          </a:p>
          <a:p>
            <a:pPr marL="171450" indent="-171450">
              <a:buFont typeface="Arial" panose="020B0604020202020204" pitchFamily="34" charset="0"/>
              <a:buChar char="•"/>
            </a:pPr>
            <a:r>
              <a:rPr lang="en-US" dirty="0"/>
              <a:t>Provide an accelerated start so users can get up to speed quickly.</a:t>
            </a:r>
          </a:p>
          <a:p>
            <a:pPr marL="171450" indent="-171450">
              <a:buFont typeface="Arial" panose="020B0604020202020204" pitchFamily="34" charset="0"/>
              <a:buChar char="•"/>
            </a:pPr>
            <a:r>
              <a:rPr lang="en-US" dirty="0"/>
              <a:t>Set up from the start according to convention so things “just work” but make it easy to change those conventions when needed.</a:t>
            </a:r>
          </a:p>
          <a:p>
            <a:pPr marL="171450" indent="-171450">
              <a:buFont typeface="Arial" panose="020B0604020202020204" pitchFamily="34" charset="0"/>
              <a:buChar char="•"/>
            </a:pPr>
            <a:r>
              <a:rPr lang="en-US" dirty="0"/>
              <a:t>Provide modules to help service application needs like authentication, security, embedded servers, configuration, and health checks</a:t>
            </a:r>
          </a:p>
          <a:p>
            <a:pPr marL="171450" indent="-171450">
              <a:buFont typeface="Arial" panose="020B0604020202020204" pitchFamily="34" charset="0"/>
              <a:buChar char="•"/>
            </a:pPr>
            <a:r>
              <a:rPr lang="en-US" dirty="0"/>
              <a:t>Avoid auto-generated code and extensive XML configuration that has characterized </a:t>
            </a:r>
            <a:r>
              <a:rPr lang="en-US"/>
              <a:t>Spring Framework </a:t>
            </a:r>
            <a:r>
              <a:rPr lang="en-US" dirty="0"/>
              <a:t>applications in the past.</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3334362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dirty="0"/>
              <a:t>Monolithic services are what we're trying to move away from.  Monolithic services are built from the "do everything" model, which</a:t>
            </a:r>
            <a:r>
              <a:rPr lang="en-US" baseline="0" dirty="0"/>
              <a:t> has all of the drawbacks mentioned above.</a:t>
            </a:r>
          </a:p>
          <a:p>
            <a:endParaRPr lang="en-US" baseline="0" dirty="0"/>
          </a:p>
          <a:p>
            <a:r>
              <a:rPr lang="en-US" dirty="0"/>
              <a:t>Microservices is a software development technique—a variant of the service-oriented architecture (SOA) architectural style that structures an application as a collection of loosely coupled services. In a </a:t>
            </a:r>
            <a:r>
              <a:rPr lang="en-US" dirty="0" err="1"/>
              <a:t>microservices</a:t>
            </a:r>
            <a:r>
              <a:rPr lang="en-US" dirty="0"/>
              <a:t> architecture, services are fine-grained and the protocols are lightweight.</a:t>
            </a:r>
          </a:p>
          <a:p>
            <a:endParaRPr lang="en-US" dirty="0"/>
          </a:p>
          <a:p>
            <a:r>
              <a:rPr lang="en-US" dirty="0" err="1"/>
              <a:t>Microservices</a:t>
            </a:r>
            <a:r>
              <a:rPr lang="en-US" dirty="0"/>
              <a:t> have become so popular in the recent years that one can safely state that it is now a basic principle of building modern software.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i="1" dirty="0"/>
              <a:t>Mike </a:t>
            </a:r>
            <a:r>
              <a:rPr i="1" dirty="0" err="1"/>
              <a:t>Gancarz</a:t>
            </a:r>
            <a:r>
              <a:rPr i="1" dirty="0"/>
              <a:t> cam up with the UNIX philosophy
https://en.wikipedia.org/wiki/Unix_philosophy#Mike_Gancarz:_The_UNIX_Philosophy</a:t>
            </a:r>
            <a:r>
              <a:rPr dirty="0"/>
              <a:t>
</a:t>
            </a:r>
            <a:r>
              <a:rPr b="1" dirty="0"/>
              <a:t>Participant Notes:</a:t>
            </a:r>
            <a:r>
              <a:rPr dirty="0"/>
              <a:t>
Why does the UNIX Philosophy matter?  It is because this philosoph</a:t>
            </a:r>
            <a:r>
              <a:rPr lang="en-US" dirty="0"/>
              <a:t>y led to the creation of the most successful operation system today, Linux.</a:t>
            </a:r>
            <a:r>
              <a:rPr dirty="0"/>
              <a:t>
Not to diminish the importance of Windows, but today, the vast majority</a:t>
            </a:r>
            <a:r>
              <a:rPr lang="en-US" baseline="0" dirty="0"/>
              <a:t> </a:t>
            </a:r>
            <a:r>
              <a:rPr dirty="0"/>
              <a:t>of systems today are built on top of UNIX (the desktop PC being the primary</a:t>
            </a:r>
            <a:r>
              <a:rPr lang="en-US" baseline="0" dirty="0"/>
              <a:t> </a:t>
            </a:r>
            <a:r>
              <a:rPr dirty="0"/>
              <a:t>exception).  Linux, Mac OS X, Android, iOS,</a:t>
            </a:r>
            <a:r>
              <a:rPr lang="en-US" baseline="0" dirty="0"/>
              <a:t> </a:t>
            </a:r>
            <a:r>
              <a:rPr dirty="0"/>
              <a:t>and most embedded devices all use a UNIX-like OS.  There is a reason for</a:t>
            </a:r>
            <a:r>
              <a:rPr lang="en-US" baseline="0" dirty="0"/>
              <a:t> </a:t>
            </a:r>
            <a:r>
              <a:rPr dirty="0"/>
              <a:t>its popularity in building modular systems.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endParaRPr lang="en-US" b="1" dirty="0"/>
          </a:p>
          <a:p>
            <a:r>
              <a:rPr lang="en-US" b="0" dirty="0"/>
              <a:t>Microservices are a new way of practically building distributed systems. But many of the distributed systems ideas come from operating system design. One of the most successful OS’s has been Linux. It is not surprising then that in building microservices architecture, much has been borrowed from Linux.</a:t>
            </a:r>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b="1" dirty="0"/>
              <a:t>
</a:t>
            </a:r>
            <a:r>
              <a:rPr lang="en-US" dirty="0"/>
              <a:t>TDD stands for Test Driven Development. TDD and microservices are an especially good fit.</a:t>
            </a:r>
          </a:p>
          <a:p>
            <a:endParaRPr lang="en-US" dirty="0"/>
          </a:p>
          <a:p>
            <a:r>
              <a:rPr lang="en-US" dirty="0"/>
              <a:t>Test Driven Development is, quite simply, a test-first approach to development.  Tests should be done concurrently with requirements, so as requirements are defined, then tests plans are designed to test those requirements.  As functionality is implemented, then tests that start out having failed will pass.</a:t>
            </a:r>
          </a:p>
          <a:p>
            <a:endParaRPr lang="en-US" dirty="0"/>
          </a:p>
          <a:p>
            <a:r>
              <a:rPr lang="en-US" dirty="0"/>
              <a:t>Why is this a good thing, and what does this have to do with Microservices?</a:t>
            </a:r>
          </a:p>
          <a:p>
            <a:pPr marL="171450" indent="-171450">
              <a:buFont typeface="Arial" panose="020B0604020202020204" pitchFamily="34" charset="0"/>
              <a:buChar char="•"/>
            </a:pPr>
            <a:r>
              <a:rPr lang="en-US" dirty="0"/>
              <a:t>Smaller functionality (Microservices) is easier to test</a:t>
            </a:r>
          </a:p>
          <a:p>
            <a:pPr marL="171450" indent="-171450">
              <a:buFont typeface="Arial" panose="020B0604020202020204" pitchFamily="34" charset="0"/>
              <a:buChar char="•"/>
            </a:pPr>
            <a:r>
              <a:rPr lang="en-US" dirty="0"/>
              <a:t>Having robust testing of all requirements means that services can be developed in isolation.</a:t>
            </a:r>
          </a:p>
          <a:p>
            <a:pPr marL="171450" indent="-171450">
              <a:buFont typeface="Arial" panose="020B0604020202020204" pitchFamily="34" charset="0"/>
              <a:buChar char="•"/>
            </a:pPr>
            <a:r>
              <a:rPr lang="en-US" dirty="0"/>
              <a:t>Test-First functionality ensures that service components are correctly talking to one another.</a:t>
            </a:r>
          </a:p>
          <a:p>
            <a:endParaRPr lang="en-US" dirty="0"/>
          </a:p>
          <a:p>
            <a:r>
              <a:rPr lang="en-US" dirty="0"/>
              <a:t>Test-driven development or TDD is a development philosophy that emphasizes very short development cycles. With</a:t>
            </a:r>
          </a:p>
          <a:p>
            <a:r>
              <a:rPr lang="en-US" dirty="0"/>
              <a:t>A good reference: https://www.ness.com/microservices-architecture-and-design-principles-2/?cn-reloaded=1</a:t>
            </a:r>
          </a:p>
          <a:p>
            <a:endParaRPr lang="en-US" dirty="0"/>
          </a:p>
          <a:p>
            <a:r>
              <a:rPr lang="en-US" dirty="0"/>
              <a:t>
</a:t>
            </a:r>
          </a:p>
          <a:p>
            <a:pPr marL="171450" indent="-171450">
              <a:buFont typeface="Arial" panose="020B0604020202020204" pitchFamily="34" charset="0"/>
              <a:buChar char="•"/>
            </a:pP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Elastic</a:t>
            </a:r>
            <a:r>
              <a:rPr lang="en-US" b="0" dirty="0"/>
              <a:t>:</a:t>
            </a:r>
            <a:r>
              <a:rPr lang="en-US" b="0" baseline="0" dirty="0"/>
              <a:t> </a:t>
            </a:r>
            <a:r>
              <a:rPr lang="en-US" dirty="0"/>
              <a:t>These are the building blocks which are not obvious and which help build good microservices. Include these into your 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Resilient: </a:t>
            </a:r>
            <a:r>
              <a:rPr lang="en-US" dirty="0"/>
              <a:t>These principles explain how you can make your microservices resilient. This means building reliable systems out of non-reliable components. That is how modern software systems are built. Amazon mantra: plan for failure and then nothing fails.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Composable</a:t>
            </a:r>
            <a:r>
              <a:rPr lang="en-US" dirty="0"/>
              <a:t>: REST is a good example of an enabling technology. Take its principles and apply them to your microservices.</a:t>
            </a:r>
          </a:p>
          <a:p>
            <a:r>
              <a:rPr lang="en-US" b="1" dirty="0"/>
              <a:t>Minimal</a:t>
            </a:r>
            <a:r>
              <a:rPr lang="en-US" dirty="0"/>
              <a:t>: This is the basic lesson of microservices. SRP (Single Responsibility Principle) will do well in many other areas of software, but in microservices, it is essential in defining the scope of each of the </a:t>
            </a:r>
            <a:r>
              <a:rPr lang="en-US" dirty="0" err="1"/>
              <a:t>microservice</a:t>
            </a:r>
            <a:r>
              <a:rPr lang="en-US" dirty="0"/>
              <a:t>. It simplifies writing tests as well.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Complete</a:t>
            </a:r>
            <a:r>
              <a:rPr lang="en-US" dirty="0"/>
              <a:t>: This is the last and final principle of microservices construction. “Decouple” is the key principles of AWS services construction. However, there are some ‘</a:t>
            </a:r>
            <a:r>
              <a:rPr lang="en-US" dirty="0" err="1"/>
              <a:t>gotchas</a:t>
            </a:r>
            <a:r>
              <a:rPr lang="en-US" dirty="0"/>
              <a:t>’ on the way, and the bullet points here explain when not to be a stickler for “micro” and when to make a </a:t>
            </a:r>
            <a:r>
              <a:rPr lang="en-US" dirty="0" err="1"/>
              <a:t>microservice</a:t>
            </a:r>
            <a:r>
              <a:rPr lang="en-US" dirty="0"/>
              <a:t> reasonably big.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94172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1" dirty="0"/>
              <a:t>Instructor Notes</a:t>
            </a: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Metro, here the instructor will demonstrate the JAX-WS implementation. We don’t go deeper into this because there is a more prevalent REST implementation.</a:t>
            </a:r>
          </a:p>
          <a:p>
            <a:endParaRPr lang="en-US" dirty="0"/>
          </a:p>
          <a:p>
            <a:r>
              <a:rPr lang="en-US" b="1" dirty="0"/>
              <a:t>Participant Notes</a:t>
            </a:r>
            <a:r>
              <a:rPr lang="en-US" dirty="0"/>
              <a:t>:</a:t>
            </a:r>
          </a:p>
          <a:p>
            <a:r>
              <a:rPr lang="en-US" b="1" dirty="0"/>
              <a:t>JAX-WS:</a:t>
            </a:r>
            <a:r>
              <a:rPr lang="en-US" b="1" baseline="0" dirty="0"/>
              <a:t> </a:t>
            </a:r>
            <a:r>
              <a:rPr lang="en-US" dirty="0"/>
              <a:t>We mentioned the SOAP protocol before. However, when you are programming in Java, you need a library that will form the SOAP request for you. One such library, called JAX-WS, is included into the standard Java EE. Both Java EE and SOAP are on their way out, even though you will still find jobs using these technologies.</a:t>
            </a:r>
          </a:p>
          <a:p>
            <a:endParaRPr lang="en-US" dirty="0"/>
          </a:p>
          <a:p>
            <a:r>
              <a:rPr lang="en-US" b="1" dirty="0"/>
              <a:t>JAX-RS: </a:t>
            </a:r>
            <a:r>
              <a:rPr lang="en-US" dirty="0"/>
              <a:t>As we mentioned, JAX-RS is an API, the main subject of this class. However, it is not a working service that would implement it. Therefore, there was a need for a reference implementation. This is Jersey.</a:t>
            </a:r>
          </a:p>
          <a:p>
            <a:endParaRPr lang="en-US" dirty="0"/>
          </a:p>
          <a:p>
            <a:r>
              <a:rPr lang="en-US" dirty="0"/>
              <a:t>Jersey was introduced in order to simplify development of RESTful Web services and their clients in Java, a standard and portable JAX-RS API has been designed. Jersey RESTful Web Services framework is open source, production quality, framework for developing RESTful Web Services in Java that provides support for JAX-RS APIs and serves as a JAX-RS (JSR 311 &amp; JSR 339) Reference Implementation.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3710735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b="1" dirty="0"/>
              <a:t>Spring</a:t>
            </a:r>
            <a:r>
              <a:rPr lang="en-US" dirty="0"/>
              <a:t> was a reaction to J2EE being to bulky and too corporate. The company behind it, SpringSource, was acquired by VMWare for $420 million in 2009.</a:t>
            </a:r>
          </a:p>
          <a:p>
            <a:r>
              <a:rPr lang="en-US" dirty="0"/>
              <a:t>Over the years, original Spring added many frameworks, one of them being Spring for Hadoop.</a:t>
            </a:r>
          </a:p>
          <a:p>
            <a:r>
              <a:rPr lang="en-US" b="1" dirty="0"/>
              <a:t>Inversion of control means </a:t>
            </a:r>
            <a:r>
              <a:rPr lang="en-US" dirty="0"/>
              <a:t>that instead of specifying the dependencies in the source code, we set them in configuration files. Thus, one create many versions of the application by changing the configurations and keeping the same code. This leads to less bugs.</a:t>
            </a:r>
          </a:p>
          <a:p>
            <a:r>
              <a:rPr lang="en-US" b="1" dirty="0"/>
              <a:t>Dependency injection </a:t>
            </a:r>
            <a:r>
              <a:rPr lang="en-US" dirty="0"/>
              <a:t>is a technique for one object to supply the dependencies of another object. This fundamental requirement means that using values (services) produced within the class from new or static methods is prohibited. The client should accept values passed in from outside. This allows the client to make acquiring dependencies someone else's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119967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a:t>
            </a:r>
            <a:r>
              <a:rPr lang="en-US" sz="1200" b="1" i="1" kern="1200" dirty="0">
                <a:solidFill>
                  <a:schemeClr val="tx1"/>
                </a:solidFill>
                <a:effectLst/>
                <a:latin typeface="+mn-lt"/>
                <a:ea typeface="+mn-ea"/>
                <a:cs typeface="+mn-cs"/>
              </a:rPr>
              <a: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err="1"/>
              <a:t>IoC</a:t>
            </a:r>
            <a:r>
              <a:rPr lang="en-US" dirty="0"/>
              <a:t> stands for inversion of control introduced in the previous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16613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p>
          <a:p>
            <a:r>
              <a:rPr lang="en-US" dirty="0"/>
              <a:t>Coupling' is a term that describes the relationship between two entities in a software system (usually classes).</a:t>
            </a:r>
          </a:p>
          <a:p>
            <a:endParaRPr lang="en-US" dirty="0"/>
          </a:p>
          <a:p>
            <a:r>
              <a:rPr lang="en-US" dirty="0"/>
              <a:t>When a class uses another class, or communicates with it, it's said to 'depend' on that other class, and so these classes are 'coupled'. At least one of them 'knows' about the other.</a:t>
            </a:r>
          </a:p>
          <a:p>
            <a:endParaRPr lang="en-US" dirty="0"/>
          </a:p>
          <a:p>
            <a:r>
              <a:rPr lang="en-US" dirty="0"/>
              <a:t>The idea is that we should try to keep the coupling between classes in our systems as 'loose' as possible: hence 'loose coupling' or sometimes 'decoupling' (although in English 'decoupling' would mean 'no coupling at all', people often use it to imply 'loose coupling' between entities).</a:t>
            </a:r>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37962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dirty="0"/>
          </a:p>
          <a:p>
            <a:r>
              <a:rPr lang="en-US" b="1" dirty="0"/>
              <a:t>Participant Notes</a:t>
            </a:r>
            <a:r>
              <a:rPr lang="en-US" dirty="0"/>
              <a:t>:</a:t>
            </a:r>
            <a:r>
              <a:rPr dirty="0"/>
              <a:t>
</a:t>
            </a:r>
            <a:r>
              <a:rPr lang="en-US" dirty="0"/>
              <a:t>Microservices may be a great design principle. But “implementation is left as an exercise to the reader.” Without good support, microservices would be just a dream. Kubernetes provides a good platform for microservices implementation. This will be discussed in the following sections.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r>
              <a:rPr lang="en-US" i="0" baseline="0" dirty="0">
                <a:latin typeface="Arial" pitchFamily="34" charset="0"/>
                <a:ea typeface="MS PGothic" pitchFamily="34" charset="-128"/>
                <a:cs typeface="Arial" pitchFamily="34" charset="0"/>
              </a:rPr>
              <a:t>Apply the concepts of serialization protocols to our use case.</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sz="1400" i="1" dirty="0">
                <a:latin typeface="Arial" pitchFamily="34" charset="0"/>
                <a:ea typeface="MS PGothic" pitchFamily="34" charset="-128"/>
                <a:cs typeface="Arial" pitchFamily="34" charset="0"/>
              </a:rPr>
              <a:t>What are the most important factors when it comes to serialization?  For example, speed, disk consumption, compatibility with outside tools, human readability?</a:t>
            </a:r>
          </a:p>
          <a:p>
            <a:pPr marL="628650" lvl="1" indent="-171450">
              <a:buFont typeface="Arial" panose="020B0604020202020204" pitchFamily="34" charset="0"/>
              <a:buChar char="•"/>
            </a:pPr>
            <a:r>
              <a:rPr lang="en-US" sz="1400" i="1" dirty="0">
                <a:latin typeface="Arial" pitchFamily="34" charset="0"/>
                <a:ea typeface="MS PGothic" pitchFamily="34" charset="-128"/>
                <a:cs typeface="Arial" pitchFamily="34" charset="0"/>
              </a:rPr>
              <a:t>What are the considerations that lead you to make that decision? Are there standards and best practices within your organization?</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15 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  There is no right or wrong answer, but participants should give a reasoned response.</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a:p>
            <a:r>
              <a:rPr lang="en-US" b="0" i="0" baseline="0" dirty="0">
                <a:latin typeface="Arial" pitchFamily="34" charset="0"/>
                <a:ea typeface="MS PGothic" pitchFamily="34" charset="-128"/>
                <a:cs typeface="Arial" pitchFamily="34" charset="0"/>
              </a:rPr>
              <a:t>Note that there is no right or wrong answer, but this exercise hopefully will help you think through this for your use case.</a:t>
            </a:r>
          </a:p>
          <a:p>
            <a:endParaRPr lang="en-US" b="0"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845699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r>
              <a:rPr lang="en-US" i="0" baseline="0" dirty="0">
                <a:latin typeface="Arial" pitchFamily="34" charset="0"/>
                <a:ea typeface="MS PGothic" pitchFamily="34" charset="-128"/>
                <a:cs typeface="Arial" pitchFamily="34" charset="0"/>
              </a:rPr>
              <a:t>Understand the requirements for authentication in our applications.</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sz="1400" i="1" dirty="0">
                <a:latin typeface="Arial" pitchFamily="34" charset="0"/>
                <a:ea typeface="MS PGothic" pitchFamily="34" charset="-128"/>
                <a:cs typeface="Arial" pitchFamily="34" charset="0"/>
              </a:rPr>
              <a:t>What are expectations in the corporate setting around authentication?  Are there standards already in place in your organization?</a:t>
            </a:r>
          </a:p>
          <a:p>
            <a:pPr marL="628650" lvl="1" indent="-171450">
              <a:buFont typeface="Arial" panose="020B0604020202020204" pitchFamily="34" charset="0"/>
              <a:buChar char="•"/>
            </a:pPr>
            <a:r>
              <a:rPr lang="en-US" sz="1400" i="1" dirty="0">
                <a:latin typeface="Arial" pitchFamily="34" charset="0"/>
                <a:ea typeface="MS PGothic" pitchFamily="34" charset="-128"/>
                <a:cs typeface="Arial" pitchFamily="34" charset="0"/>
              </a:rPr>
              <a:t>Are there are technologies in place that you should adhere to, such as LDAP or Active Directory? Is integration with this required, or even desirable?  Discuss.</a:t>
            </a:r>
          </a:p>
          <a:p>
            <a:pPr marL="628650" lvl="1" indent="-171450">
              <a:buFont typeface="Arial" panose="020B0604020202020204" pitchFamily="34" charset="0"/>
              <a:buChar char="•"/>
            </a:pPr>
            <a:endParaRPr lang="en-US" sz="1400"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15 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  There is no right or wrong answer, but participants should give a reasoned response.</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a:p>
            <a:r>
              <a:rPr lang="en-US" b="0" i="0" baseline="0" dirty="0">
                <a:latin typeface="Arial" pitchFamily="34" charset="0"/>
                <a:ea typeface="MS PGothic" pitchFamily="34" charset="-128"/>
                <a:cs typeface="Arial" pitchFamily="34" charset="0"/>
              </a:rPr>
              <a:t>Note that there is no right or wrong answer, but this exercise hopefully will help you think through this for your use case.</a:t>
            </a:r>
          </a:p>
          <a:p>
            <a:endParaRPr lang="en-US" b="0"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2953722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Develop a Spring Boot application with authentication.</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15 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 lab will involve participants working on their computers for a simple</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a:p>
            <a:r>
              <a:rPr lang="en-US" b="0" i="0" baseline="0" dirty="0">
                <a:latin typeface="Arial" pitchFamily="34" charset="0"/>
                <a:ea typeface="MS PGothic" pitchFamily="34" charset="-128"/>
                <a:cs typeface="Arial" pitchFamily="34" charset="0"/>
              </a:rPr>
              <a:t>Please find the lab instructions in the file : 300S-01-API-Labs.docx.   The accompanying lab files, which you will need to complete the lab, are also available in the 300S-01-API-Files folder.</a:t>
            </a:r>
          </a:p>
        </p:txBody>
      </p:sp>
    </p:spTree>
    <p:extLst>
      <p:ext uri="{BB962C8B-B14F-4D97-AF65-F5344CB8AC3E}">
        <p14:creationId xmlns:p14="http://schemas.microsoft.com/office/powerpoint/2010/main" val="845699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282883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276" indent="-166276" defTabSz="886805">
              <a:defRPr/>
            </a:pPr>
            <a:r>
              <a:rPr lang="en-US" b="1" dirty="0">
                <a:latin typeface="Arial" pitchFamily="34" charset="0"/>
                <a:cs typeface="Arial" pitchFamily="34" charset="0"/>
              </a:rPr>
              <a:t>NOTE: This slide</a:t>
            </a:r>
            <a:r>
              <a:rPr lang="en-US" b="1" baseline="0" dirty="0">
                <a:latin typeface="Arial" pitchFamily="34" charset="0"/>
                <a:cs typeface="Arial" pitchFamily="34" charset="0"/>
              </a:rPr>
              <a:t> does NOT get included in the Instructor or Participant Guides</a:t>
            </a:r>
          </a:p>
          <a:p>
            <a:pPr marL="166276" indent="-166276"/>
            <a:endParaRPr lang="en-US" b="1" i="1" dirty="0">
              <a:latin typeface="Arial" pitchFamily="34" charset="0"/>
              <a:cs typeface="Arial" pitchFamily="34" charset="0"/>
            </a:endParaRPr>
          </a:p>
          <a:p>
            <a:pPr marL="166276" indent="-166276"/>
            <a:r>
              <a:rPr lang="en-US" b="1" i="1" dirty="0">
                <a:latin typeface="Arial" pitchFamily="34" charset="0"/>
                <a:cs typeface="Arial" pitchFamily="34" charset="0"/>
              </a:rPr>
              <a:t>Instructor Notes:</a:t>
            </a:r>
          </a:p>
          <a:p>
            <a:pPr marL="166276" indent="-166276">
              <a:buFont typeface="Wingdings" pitchFamily="2" charset="2"/>
              <a:buChar char="§"/>
            </a:pPr>
            <a:r>
              <a:rPr lang="en-US" i="1" dirty="0">
                <a:latin typeface="Arial" pitchFamily="34" charset="0"/>
                <a:cs typeface="Arial" pitchFamily="34" charset="0"/>
              </a:rPr>
              <a:t>Please customize this slide prior to the course.</a:t>
            </a:r>
          </a:p>
          <a:p>
            <a:pPr marL="166276" indent="-166276">
              <a:buFont typeface="Wingdings" pitchFamily="2" charset="2"/>
              <a:buChar char="§"/>
            </a:pPr>
            <a:r>
              <a:rPr lang="en-US" i="1" dirty="0">
                <a:latin typeface="Arial" pitchFamily="34" charset="0"/>
                <a:cs typeface="Arial" pitchFamily="34" charset="0"/>
              </a:rPr>
              <a:t>Provide a current head shot, your name, any credentials that you would like to include, and a fun fact about yourself.</a:t>
            </a:r>
          </a:p>
        </p:txBody>
      </p:sp>
    </p:spTree>
    <p:extLst>
      <p:ext uri="{BB962C8B-B14F-4D97-AF65-F5344CB8AC3E}">
        <p14:creationId xmlns:p14="http://schemas.microsoft.com/office/powerpoint/2010/main" val="84569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dirty="0"/>
              <a:t>
</a:t>
            </a:r>
            <a:r>
              <a:rPr b="1" dirty="0"/>
              <a:t>Participant Notes:
</a:t>
            </a:r>
            <a:r>
              <a:rPr dirty="0"/>
              <a:t>
This slide introduces the topic of APIs.</a:t>
            </a:r>
            <a:r>
              <a:rPr lang="en-US" dirty="0"/>
              <a:t> API has become very popular as a best practice for software development. They implement the idea of “decoupling” which results in many benefits.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r>
              <a:rPr dirty="0"/>
              <a:t>
</a:t>
            </a:r>
            <a:r>
              <a:rPr b="1" dirty="0"/>
              <a:t>Participant Notes:
</a:t>
            </a:r>
            <a:r>
              <a:rPr dirty="0"/>
              <a:t>
Libraries are the first form of API.  It was a way for a vendor or programmer to open
the functionality of the application</a:t>
            </a:r>
            <a:r>
              <a:rPr lang="en-US" dirty="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a:solidFill>
                  <a:schemeClr val="tx1"/>
                </a:solidFill>
                <a:effectLst/>
                <a:latin typeface="+mn-lt"/>
                <a:ea typeface="+mn-ea"/>
                <a:cs typeface="+mn-cs"/>
              </a:rPr>
              <a:t>Instructor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r>
              <a:rPr b="1" dirty="0"/>
              <a:t>
</a:t>
            </a:r>
            <a:r>
              <a:rPr dirty="0"/>
              <a:t>
</a:t>
            </a:r>
            <a:r>
              <a:rPr b="1" dirty="0"/>
              <a:t>Participant Notes:
</a:t>
            </a:r>
            <a:r>
              <a:rPr lang="en-US" b="1" dirty="0"/>
              <a:t>Class</a:t>
            </a:r>
            <a:r>
              <a:rPr lang="en-US" b="1" baseline="0" dirty="0"/>
              <a:t> Libraries: </a:t>
            </a:r>
            <a:r>
              <a:rPr dirty="0"/>
              <a:t>Class Libraries are the OOP version of earlier libraries.  Instead of a list of procedures, class libraries store classes of objects: Data and methods.  With OOP's principles of inheritance, polymorphism, and encapsulation, these objects</a:t>
            </a:r>
            <a:r>
              <a:rPr lang="en-US" baseline="0" dirty="0"/>
              <a:t> </a:t>
            </a:r>
            <a:r>
              <a:rPr dirty="0"/>
              <a:t>allow for better code-reuse and more modular design than traditional libraries.
The problem with class libraries as an API is that extending OOP principles to</a:t>
            </a:r>
            <a:r>
              <a:rPr lang="en-US" baseline="0" dirty="0"/>
              <a:t> </a:t>
            </a:r>
            <a:r>
              <a:rPr dirty="0"/>
              <a:t>distributed systems </a:t>
            </a:r>
            <a:r>
              <a:rPr lang="en-US" dirty="0"/>
              <a:t>are</a:t>
            </a:r>
            <a:r>
              <a:rPr dirty="0"/>
              <a:t> difficult, heavyweight, and fragile.  Security is another</a:t>
            </a:r>
            <a:r>
              <a:rPr lang="en-US" baseline="0" dirty="0"/>
              <a:t> </a:t>
            </a:r>
            <a:r>
              <a:rPr dirty="0"/>
              <a:t>major concern, as remote users can maliciously use application objects.
Another issue is distributing across platforms.  Traditional class libraries in,
say Java, are of no use to a developer in .NET.  Communication between systems
requires a different sort of AP</a:t>
            </a:r>
            <a:r>
              <a:rPr lang="en-US" dirty="0"/>
              <a:t>I.</a:t>
            </a:r>
            <a:r>
              <a:rPr dirty="0"/>
              <a:t>
</a:t>
            </a:r>
            <a:r>
              <a:rPr lang="en-US" b="1" dirty="0"/>
              <a:t>Remote Procedure Calls (RPC): </a:t>
            </a:r>
            <a:r>
              <a:rPr lang="en-US" dirty="0"/>
              <a:t>Remote Procedure Calls (RPC) are a procedural (rather than OOP) form of API. 
Database stored procedures are similar. The idea behind it is that it allows
a network API to be published that allows users to use the service.
The RPC is still the basic paradigm around distributed APIs.  Ironically, this old, 
seemingly outdated mechanism is making a comeback, because many frameworks now
exist to provide this useful functionality.
The problem with the RPC is how do we ensure failure.  If the server is "down" the
RPC fails. If the client is down, again, it fails.
The RPC also is limited because it is essentially a one-way request-response 
mechanism.  There's no direct way for the server to push messages to the client,
and even if there was a way, there's no way to guarantee that clients would 
receive such messages.
</a:t>
            </a:r>
            <a:r>
              <a:rPr lang="en-US" b="1" dirty="0"/>
              <a:t>
Message Queuing: </a:t>
            </a:r>
            <a:r>
              <a:rPr lang="en-US" dirty="0"/>
              <a:t>Messaging fundamentally rethinks how an API works.  Rather than seeing
API as a series of calls, it is a series of messages.
The Actor Model is a good way of viewing this. The Actor model
sees the interaction as a conversation rather than as an imperative
framework. To make the actor model work, we need some kind of message
queuing.
Distributed systems are inherently lossy and unreliable.  Message
queuing is a necessary part of making this a reliable connection.
</a:t>
            </a:r>
            <a:r>
              <a:rPr lang="en-US" b="1" dirty="0"/>
              <a:t>Web Services: </a:t>
            </a:r>
            <a:r>
              <a:rPr lang="en-US" dirty="0"/>
              <a:t>Web Services first arose out of necessity.  Object remoting
systems couldn't get through web firewalls.  Objects themselves
weren't cross-platform.  We needed a way to communicate over the 
web, in a platform-independent way.
So, we have Web Services.  Web services tunnel through the web, so
they are web-friendly.  They use XML, which for all its many faults
is an open standard and supported by all systems.
</a:t>
            </a:r>
            <a:r>
              <a:rPr lang="en-US" b="1" dirty="0"/>
              <a:t>Web</a:t>
            </a:r>
            <a:r>
              <a:rPr lang="en-US" b="1" baseline="0" dirty="0"/>
              <a:t> APIs: </a:t>
            </a:r>
            <a:r>
              <a:rPr lang="en-US" dirty="0"/>
              <a:t>Web-oriented products needed a way to communicate via APIs. For these
products, the web WAS the medium of delivery of the application, and
everything had to be accessible over the web.
This is different than the XML Web services that merely used the web 
as a convenient transport mechanism and serialization format.  Web APIs
are a way to programmatically interface with the Web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dirty="0"/>
              <a:t>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7/19/18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7/19/18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7/19/18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7/19/18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7/19/18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7/19/18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7/19/18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7/19/18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7/19/18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7/19/18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7/19/18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8.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API</a:t>
            </a:r>
          </a:p>
        </p:txBody>
      </p:sp>
      <p:sp>
        <p:nvSpPr>
          <p:cNvPr id="3" name="Subtitle 2"/>
          <p:cNvSpPr>
            <a:spLocks noGrp="1"/>
          </p:cNvSpPr>
          <p:nvPr>
            <p:ph type="subTitle" idx="1"/>
          </p:nvPr>
        </p:nvSpPr>
        <p:spPr/>
        <p:txBody>
          <a:bodyPr/>
          <a:lstStyle/>
          <a:p>
            <a:r>
              <a:rPr lang="en-US" dirty="0"/>
              <a:t>Module 1</a:t>
            </a:r>
            <a:endParaRPr dirty="0"/>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History of APIs: Libraries</a:t>
            </a:r>
          </a:p>
        </p:txBody>
      </p:sp>
      <p:sp>
        <p:nvSpPr>
          <p:cNvPr id="4" name="Text Placeholder 11"/>
          <p:cNvSpPr txBox="1">
            <a:spLocks/>
          </p:cNvSpPr>
          <p:nvPr/>
        </p:nvSpPr>
        <p:spPr>
          <a:xfrm>
            <a:off x="2256896" y="1452899"/>
            <a:ext cx="7145792" cy="987552"/>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consisted of a list of procedures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Well-defined parameters</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Return types</a:t>
            </a:r>
          </a:p>
        </p:txBody>
      </p:sp>
      <p:sp>
        <p:nvSpPr>
          <p:cNvPr id="5" name="Text Placeholder 12"/>
          <p:cNvSpPr txBox="1">
            <a:spLocks/>
          </p:cNvSpPr>
          <p:nvPr/>
        </p:nvSpPr>
        <p:spPr>
          <a:xfrm>
            <a:off x="2815671" y="3461483"/>
            <a:ext cx="7145792" cy="987552"/>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linked statically</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Included object file at link process</a:t>
            </a:r>
          </a:p>
          <a:p>
            <a:pPr>
              <a:buNone/>
            </a:pPr>
            <a:endParaRPr lang="en-US" dirty="0"/>
          </a:p>
        </p:txBody>
      </p:sp>
      <p:sp>
        <p:nvSpPr>
          <p:cNvPr id="7" name="Text Placeholder 15"/>
          <p:cNvSpPr txBox="1">
            <a:spLocks/>
          </p:cNvSpPr>
          <p:nvPr/>
        </p:nvSpPr>
        <p:spPr>
          <a:xfrm>
            <a:off x="3260430" y="5241514"/>
            <a:ext cx="7145792" cy="1035640"/>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Dynamic linking or late binding</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Windows DLL/Unix .so</a:t>
            </a:r>
          </a:p>
          <a:p>
            <a:pPr marL="285750" indent="-285750">
              <a:lnSpc>
                <a:spcPct val="100000"/>
              </a:lnSpc>
              <a:spcBef>
                <a:spcPts val="0"/>
              </a:spcBef>
              <a:spcAft>
                <a:spcPts val="0"/>
              </a:spcAft>
              <a:buClr>
                <a:srgbClr val="E87722"/>
              </a:buClr>
              <a:buFont typeface="Arial" panose="020B0604020202020204" pitchFamily="34" charset="0"/>
              <a:buChar char="•"/>
            </a:pPr>
            <a:r>
              <a:rPr lang="en-US" dirty="0"/>
              <a:t>Allows code to be linked at runtime</a:t>
            </a:r>
          </a:p>
        </p:txBody>
      </p:sp>
      <p:pic>
        <p:nvPicPr>
          <p:cNvPr id="2050" name="Picture 2" descr="C:\Users\mjudge\Downloads\stock-illustration-colorful-chain-link-s-14387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631" y="312148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judge\Downloads\stock-illustration-tablet-check-list-ico-1795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56" y="121515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mjudge\Downloads\stock-photo-3d-pc-network-being-displaye-11009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09" r="17761"/>
          <a:stretch/>
        </p:blipFill>
        <p:spPr bwMode="auto">
          <a:xfrm>
            <a:off x="1791942" y="5027814"/>
            <a:ext cx="1468488" cy="146304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Forms</a:t>
            </a:r>
            <a:endParaRPr dirty="0"/>
          </a:p>
        </p:txBody>
      </p:sp>
      <p:sp>
        <p:nvSpPr>
          <p:cNvPr id="6" name="Text Placeholder 5"/>
          <p:cNvSpPr>
            <a:spLocks noGrp="1"/>
          </p:cNvSpPr>
          <p:nvPr>
            <p:ph type="body" sz="quarter" idx="14"/>
          </p:nvPr>
        </p:nvSpPr>
        <p:spPr>
          <a:xfrm>
            <a:off x="371475" y="1133339"/>
            <a:ext cx="1645920" cy="727963"/>
          </a:xfrm>
        </p:spPr>
        <p:txBody>
          <a:bodyPr/>
          <a:lstStyle/>
          <a:p>
            <a:r>
              <a:rPr lang="en-US" dirty="0"/>
              <a:t>Object Oriented APIs</a:t>
            </a:r>
          </a:p>
        </p:txBody>
      </p:sp>
      <p:sp>
        <p:nvSpPr>
          <p:cNvPr id="7" name="Text Placeholder 6"/>
          <p:cNvSpPr>
            <a:spLocks noGrp="1"/>
          </p:cNvSpPr>
          <p:nvPr>
            <p:ph type="body" sz="quarter" idx="15"/>
          </p:nvPr>
        </p:nvSpPr>
        <p:spPr>
          <a:xfrm>
            <a:off x="2085635" y="1133340"/>
            <a:ext cx="1645920" cy="727963"/>
          </a:xfrm>
        </p:spPr>
        <p:txBody>
          <a:bodyPr/>
          <a:lstStyle/>
          <a:p>
            <a:r>
              <a:rPr lang="en-US" dirty="0"/>
              <a:t>Remote Procedure Calls: RPC</a:t>
            </a:r>
          </a:p>
        </p:txBody>
      </p:sp>
      <p:sp>
        <p:nvSpPr>
          <p:cNvPr id="8" name="Text Placeholder 7"/>
          <p:cNvSpPr>
            <a:spLocks noGrp="1"/>
          </p:cNvSpPr>
          <p:nvPr>
            <p:ph type="body" sz="quarter" idx="16"/>
          </p:nvPr>
        </p:nvSpPr>
        <p:spPr>
          <a:xfrm>
            <a:off x="3799796" y="1133340"/>
            <a:ext cx="1645920" cy="727963"/>
          </a:xfrm>
        </p:spPr>
        <p:txBody>
          <a:bodyPr/>
          <a:lstStyle/>
          <a:p>
            <a:r>
              <a:rPr lang="en-US" dirty="0"/>
              <a:t>Message Queuing</a:t>
            </a:r>
          </a:p>
        </p:txBody>
      </p:sp>
      <p:sp>
        <p:nvSpPr>
          <p:cNvPr id="9" name="Text Placeholder 8"/>
          <p:cNvSpPr>
            <a:spLocks noGrp="1"/>
          </p:cNvSpPr>
          <p:nvPr>
            <p:ph type="body" sz="quarter" idx="17"/>
          </p:nvPr>
        </p:nvSpPr>
        <p:spPr>
          <a:xfrm>
            <a:off x="5513956" y="1133340"/>
            <a:ext cx="1645920" cy="727963"/>
          </a:xfrm>
        </p:spPr>
        <p:txBody>
          <a:bodyPr/>
          <a:lstStyle/>
          <a:p>
            <a:r>
              <a:rPr lang="en-US" dirty="0"/>
              <a:t>Web Services</a:t>
            </a:r>
          </a:p>
        </p:txBody>
      </p:sp>
      <p:sp>
        <p:nvSpPr>
          <p:cNvPr id="10" name="Text Placeholder 9"/>
          <p:cNvSpPr>
            <a:spLocks noGrp="1"/>
          </p:cNvSpPr>
          <p:nvPr>
            <p:ph type="body" sz="quarter" idx="18"/>
          </p:nvPr>
        </p:nvSpPr>
        <p:spPr>
          <a:xfrm>
            <a:off x="7228115" y="1133340"/>
            <a:ext cx="1645920" cy="727963"/>
          </a:xfrm>
        </p:spPr>
        <p:txBody>
          <a:bodyPr/>
          <a:lstStyle/>
          <a:p>
            <a:r>
              <a:rPr lang="en-US" dirty="0"/>
              <a:t>Web APIs</a:t>
            </a:r>
          </a:p>
        </p:txBody>
      </p:sp>
      <p:sp>
        <p:nvSpPr>
          <p:cNvPr id="11" name="Text Placeholder 10"/>
          <p:cNvSpPr>
            <a:spLocks noGrp="1"/>
          </p:cNvSpPr>
          <p:nvPr>
            <p:ph type="body" sz="quarter" idx="19"/>
          </p:nvPr>
        </p:nvSpPr>
        <p:spPr>
          <a:xfrm>
            <a:off x="371475" y="1861300"/>
            <a:ext cx="1645920" cy="4526620"/>
          </a:xfrm>
        </p:spPr>
        <p:txBody>
          <a:bodyPr/>
          <a:lstStyle/>
          <a:p>
            <a:r>
              <a:rPr lang="en-US" sz="1200" dirty="0"/>
              <a:t>Classes rather than Procedures</a:t>
            </a:r>
          </a:p>
          <a:p>
            <a:pPr lvl="1"/>
            <a:r>
              <a:rPr lang="en-US" sz="1200" dirty="0"/>
              <a:t>Data + Methods</a:t>
            </a:r>
          </a:p>
          <a:p>
            <a:pPr lvl="1"/>
            <a:r>
              <a:rPr lang="en-US" sz="1200" dirty="0"/>
              <a:t>Remote objects / Remoting</a:t>
            </a:r>
          </a:p>
          <a:p>
            <a:endParaRPr lang="en-US" sz="1200" dirty="0"/>
          </a:p>
          <a:p>
            <a:r>
              <a:rPr lang="en-US" sz="1200" dirty="0"/>
              <a:t>Use IDL to provide class metadata</a:t>
            </a:r>
          </a:p>
          <a:p>
            <a:pPr lvl="1"/>
            <a:r>
              <a:rPr lang="en-US" sz="1200" dirty="0"/>
              <a:t>Examples: CORBA, DCOM</a:t>
            </a:r>
          </a:p>
          <a:p>
            <a:endParaRPr lang="en-US" sz="1200" dirty="0"/>
          </a:p>
          <a:p>
            <a:r>
              <a:rPr lang="en-US" sz="1200" dirty="0"/>
              <a:t>Tended to be heavyweight, and fragile</a:t>
            </a:r>
          </a:p>
          <a:p>
            <a:endParaRPr lang="en-US" sz="1200" dirty="0"/>
          </a:p>
          <a:p>
            <a:r>
              <a:rPr lang="en-US" sz="1200" dirty="0"/>
              <a:t>Not really cross-platform</a:t>
            </a:r>
          </a:p>
          <a:p>
            <a:endParaRPr lang="en-US" sz="1200" dirty="0"/>
          </a:p>
        </p:txBody>
      </p:sp>
      <p:sp>
        <p:nvSpPr>
          <p:cNvPr id="12" name="Text Placeholder 11"/>
          <p:cNvSpPr>
            <a:spLocks noGrp="1"/>
          </p:cNvSpPr>
          <p:nvPr>
            <p:ph type="body" sz="quarter" idx="20"/>
          </p:nvPr>
        </p:nvSpPr>
        <p:spPr>
          <a:xfrm>
            <a:off x="2085635" y="1861300"/>
            <a:ext cx="1645920" cy="4526620"/>
          </a:xfrm>
        </p:spPr>
        <p:txBody>
          <a:bodyPr/>
          <a:lstStyle/>
          <a:p>
            <a:r>
              <a:rPr lang="en-US" sz="1200" dirty="0"/>
              <a:t>Distributed Systems: Need to remotely execute code</a:t>
            </a:r>
          </a:p>
          <a:p>
            <a:endParaRPr lang="en-US" sz="1200" dirty="0"/>
          </a:p>
          <a:p>
            <a:r>
              <a:rPr lang="en-US" sz="1200" dirty="0"/>
              <a:t>Interface Definition Language (IDL)</a:t>
            </a:r>
          </a:p>
          <a:p>
            <a:pPr lvl="1"/>
            <a:r>
              <a:rPr lang="en-US" sz="1200" dirty="0"/>
              <a:t>Facilitates communication from client to server</a:t>
            </a:r>
          </a:p>
          <a:p>
            <a:endParaRPr lang="en-US" sz="1200" dirty="0"/>
          </a:p>
          <a:p>
            <a:r>
              <a:rPr lang="en-US" sz="1200" dirty="0"/>
              <a:t>Early RPC has no failure protocol</a:t>
            </a:r>
          </a:p>
          <a:p>
            <a:pPr lvl="1"/>
            <a:r>
              <a:rPr lang="en-US" sz="1200" dirty="0"/>
              <a:t>No guaranteed delivery</a:t>
            </a:r>
          </a:p>
          <a:p>
            <a:endParaRPr lang="en-US" sz="1200" dirty="0"/>
          </a:p>
        </p:txBody>
      </p:sp>
      <p:sp>
        <p:nvSpPr>
          <p:cNvPr id="13" name="Text Placeholder 12"/>
          <p:cNvSpPr>
            <a:spLocks noGrp="1"/>
          </p:cNvSpPr>
          <p:nvPr>
            <p:ph type="body" sz="quarter" idx="21"/>
          </p:nvPr>
        </p:nvSpPr>
        <p:spPr>
          <a:xfrm>
            <a:off x="3799796" y="1861300"/>
            <a:ext cx="1645920" cy="4526620"/>
          </a:xfrm>
        </p:spPr>
        <p:txBody>
          <a:bodyPr/>
          <a:lstStyle/>
          <a:p>
            <a:r>
              <a:rPr lang="en-US" sz="1200" dirty="0"/>
              <a:t>IBM </a:t>
            </a:r>
            <a:r>
              <a:rPr lang="en-US" sz="1200" dirty="0" err="1"/>
              <a:t>MQSeries</a:t>
            </a:r>
            <a:r>
              <a:rPr lang="en-US" sz="1200" dirty="0"/>
              <a:t>: Saw communication as series of messages</a:t>
            </a:r>
          </a:p>
          <a:p>
            <a:pPr lvl="1"/>
            <a:r>
              <a:rPr lang="en-US" sz="1200" dirty="0"/>
              <a:t>Allowed reliable delivery</a:t>
            </a:r>
          </a:p>
          <a:p>
            <a:pPr lvl="1"/>
            <a:r>
              <a:rPr lang="en-US" sz="1200" dirty="0"/>
              <a:t>More failure tolerant</a:t>
            </a:r>
          </a:p>
          <a:p>
            <a:endParaRPr lang="en-US" sz="1200" dirty="0"/>
          </a:p>
          <a:p>
            <a:r>
              <a:rPr lang="en-US" sz="1200" dirty="0"/>
              <a:t>Decouple Client from Server</a:t>
            </a:r>
          </a:p>
          <a:p>
            <a:pPr lvl="1"/>
            <a:r>
              <a:rPr lang="en-US" sz="1200" dirty="0"/>
              <a:t>More reliable</a:t>
            </a:r>
          </a:p>
          <a:p>
            <a:pPr lvl="1"/>
            <a:r>
              <a:rPr lang="en-US" sz="1200" dirty="0"/>
              <a:t>Loose Coupled</a:t>
            </a:r>
          </a:p>
          <a:p>
            <a:endParaRPr lang="en-US" sz="1200" dirty="0"/>
          </a:p>
          <a:p>
            <a:r>
              <a:rPr lang="en-US" sz="1200" dirty="0"/>
              <a:t>Message Infrastructure has steep requirements.</a:t>
            </a:r>
          </a:p>
          <a:p>
            <a:endParaRPr lang="en-US" sz="1200" dirty="0"/>
          </a:p>
        </p:txBody>
      </p:sp>
      <p:sp>
        <p:nvSpPr>
          <p:cNvPr id="14" name="Text Placeholder 13"/>
          <p:cNvSpPr>
            <a:spLocks noGrp="1"/>
          </p:cNvSpPr>
          <p:nvPr>
            <p:ph type="body" sz="quarter" idx="22"/>
          </p:nvPr>
        </p:nvSpPr>
        <p:spPr>
          <a:xfrm>
            <a:off x="5513956" y="1861300"/>
            <a:ext cx="1645920" cy="4526620"/>
          </a:xfrm>
        </p:spPr>
        <p:txBody>
          <a:bodyPr/>
          <a:lstStyle/>
          <a:p>
            <a:r>
              <a:rPr lang="en-US" sz="1200" dirty="0"/>
              <a:t>Web technologies like HTTP, HTML, XML used for APIs</a:t>
            </a:r>
          </a:p>
          <a:p>
            <a:pPr lvl="1"/>
            <a:r>
              <a:rPr lang="en-US" sz="1200" dirty="0"/>
              <a:t>Open Standards, Cross Platform</a:t>
            </a:r>
          </a:p>
          <a:p>
            <a:pPr marL="0" lvl="1" indent="0">
              <a:buNone/>
            </a:pPr>
            <a:endParaRPr lang="en-US" sz="1200" dirty="0"/>
          </a:p>
          <a:p>
            <a:pPr marL="0" lvl="1" indent="0">
              <a:buNone/>
            </a:pPr>
            <a:r>
              <a:rPr lang="en-US" sz="1200" dirty="0"/>
              <a:t>Implement RPC and Object Remoting via HTTP/WWW.</a:t>
            </a:r>
          </a:p>
          <a:p>
            <a:endParaRPr lang="en-US" sz="1200" dirty="0"/>
          </a:p>
          <a:p>
            <a:r>
              <a:rPr lang="en-US" sz="1200" dirty="0"/>
              <a:t>Service-Oriented Architecture</a:t>
            </a:r>
          </a:p>
          <a:p>
            <a:pPr lvl="1"/>
            <a:r>
              <a:rPr lang="en-US" sz="1200" dirty="0"/>
              <a:t>Sees distributed application as services</a:t>
            </a:r>
          </a:p>
          <a:p>
            <a:pPr lvl="1"/>
            <a:r>
              <a:rPr lang="en-US" sz="1200" dirty="0"/>
              <a:t>Communicate via XML (SOAP)</a:t>
            </a:r>
          </a:p>
          <a:p>
            <a:pPr lvl="1"/>
            <a:r>
              <a:rPr lang="en-US" sz="1200" dirty="0"/>
              <a:t>XML-based IDL (WSDL)</a:t>
            </a:r>
          </a:p>
          <a:p>
            <a:endParaRPr lang="en-US" sz="1200" dirty="0"/>
          </a:p>
          <a:p>
            <a:r>
              <a:rPr lang="en-US" sz="1200" dirty="0"/>
              <a:t>Problems:</a:t>
            </a:r>
          </a:p>
          <a:p>
            <a:pPr lvl="1"/>
            <a:r>
              <a:rPr lang="en-US" sz="1200" dirty="0"/>
              <a:t>Complexity</a:t>
            </a:r>
          </a:p>
          <a:p>
            <a:pPr lvl="1"/>
            <a:r>
              <a:rPr lang="en-US" sz="1200" dirty="0"/>
              <a:t>Fragility</a:t>
            </a:r>
          </a:p>
          <a:p>
            <a:endParaRPr lang="en-US" sz="1200" dirty="0"/>
          </a:p>
        </p:txBody>
      </p:sp>
      <p:sp>
        <p:nvSpPr>
          <p:cNvPr id="15" name="Text Placeholder 14"/>
          <p:cNvSpPr>
            <a:spLocks noGrp="1"/>
          </p:cNvSpPr>
          <p:nvPr>
            <p:ph type="body" sz="quarter" idx="23"/>
          </p:nvPr>
        </p:nvSpPr>
        <p:spPr>
          <a:xfrm>
            <a:off x="7228116" y="1861300"/>
            <a:ext cx="1645920" cy="4526620"/>
          </a:xfrm>
        </p:spPr>
        <p:txBody>
          <a:bodyPr/>
          <a:lstStyle/>
          <a:p>
            <a:r>
              <a:rPr lang="en-US" sz="1200" dirty="0"/>
              <a:t>The Web is built on open standards</a:t>
            </a:r>
          </a:p>
          <a:p>
            <a:pPr lvl="1"/>
            <a:r>
              <a:rPr lang="en-US" sz="1200" dirty="0"/>
              <a:t>HTTP Protocol</a:t>
            </a:r>
          </a:p>
          <a:p>
            <a:pPr lvl="1"/>
            <a:r>
              <a:rPr lang="en-US" sz="1200" dirty="0"/>
              <a:t>HTML/CSS/JavaScript client-side</a:t>
            </a:r>
          </a:p>
          <a:p>
            <a:endParaRPr lang="en-US" sz="1200" dirty="0"/>
          </a:p>
          <a:p>
            <a:r>
              <a:rPr lang="en-US" sz="1200" dirty="0"/>
              <a:t>APIs can use the open protocols</a:t>
            </a:r>
          </a:p>
          <a:p>
            <a:pPr lvl="1"/>
            <a:r>
              <a:rPr lang="en-US" sz="1200" dirty="0"/>
              <a:t>So ANY user can use it</a:t>
            </a:r>
          </a:p>
          <a:p>
            <a:endParaRPr lang="en-US" sz="1200" dirty="0"/>
          </a:p>
          <a:p>
            <a:r>
              <a:rPr lang="en-US" sz="1200" dirty="0"/>
              <a:t>Easier to use than TCP/UDP Programming</a:t>
            </a:r>
          </a:p>
          <a:p>
            <a:pPr lvl="1"/>
            <a:r>
              <a:rPr lang="en-US" sz="1200" dirty="0"/>
              <a:t>HTTP ports usually open on network firewalls</a:t>
            </a:r>
          </a:p>
          <a:p>
            <a:pPr lvl="1"/>
            <a:r>
              <a:rPr lang="en-US" sz="1200" dirty="0"/>
              <a:t>Able to communicate over public internet (if desired)</a:t>
            </a:r>
          </a:p>
          <a:p>
            <a:endParaRPr lang="en-US" sz="1200" dirty="0"/>
          </a:p>
        </p:txBody>
      </p:sp>
      <p:sp>
        <p:nvSpPr>
          <p:cNvPr id="1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Maps and Twitter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12</a:t>
            </a:fld>
            <a:endParaRPr lang="en-US" dirty="0"/>
          </a:p>
        </p:txBody>
      </p:sp>
      <p:sp>
        <p:nvSpPr>
          <p:cNvPr id="6" name="Content Placeholder 23"/>
          <p:cNvSpPr>
            <a:spLocks noGrp="1"/>
          </p:cNvSpPr>
          <p:nvPr>
            <p:ph sz="half" idx="1"/>
          </p:nvPr>
        </p:nvSpPr>
        <p:spPr>
          <a:xfrm>
            <a:off x="199622" y="1758258"/>
            <a:ext cx="4114800" cy="4114800"/>
          </a:xfrm>
        </p:spPr>
        <p:txBody>
          <a:bodyPr/>
          <a:lstStyle/>
          <a:p>
            <a:r>
              <a:rPr lang="en-US" sz="1400" dirty="0"/>
              <a:t>Google Maps is an early Web API (2006)</a:t>
            </a:r>
          </a:p>
          <a:p>
            <a:pPr lvl="1"/>
            <a:r>
              <a:rPr lang="en-US" sz="1400" dirty="0"/>
              <a:t>Early users "hacked" Google Maps to create location applications.</a:t>
            </a:r>
          </a:p>
          <a:p>
            <a:pPr lvl="1"/>
            <a:r>
              <a:rPr lang="en-US" sz="1400" dirty="0"/>
              <a:t>"Where's the closest XYZ store?"</a:t>
            </a:r>
          </a:p>
          <a:p>
            <a:pPr lvl="1"/>
            <a:r>
              <a:rPr lang="en-US" sz="1400" dirty="0"/>
              <a:t>Google Maps Mash-ups.</a:t>
            </a:r>
          </a:p>
          <a:p>
            <a:r>
              <a:rPr lang="en-US" sz="1400" dirty="0"/>
              <a:t> Google Maps API</a:t>
            </a:r>
          </a:p>
          <a:p>
            <a:pPr lvl="1"/>
            <a:r>
              <a:rPr lang="en-US" sz="1400" dirty="0"/>
              <a:t>Google released a public Google Maps API.</a:t>
            </a:r>
          </a:p>
          <a:p>
            <a:pPr lvl="1"/>
            <a:r>
              <a:rPr lang="en-US" sz="1400" dirty="0"/>
              <a:t>Anyone could call the API and integrate Google Maps.</a:t>
            </a:r>
          </a:p>
          <a:p>
            <a:endParaRPr lang="en-US" sz="1400" dirty="0"/>
          </a:p>
        </p:txBody>
      </p:sp>
      <p:sp>
        <p:nvSpPr>
          <p:cNvPr id="7" name="Content Placeholder 9"/>
          <p:cNvSpPr txBox="1">
            <a:spLocks/>
          </p:cNvSpPr>
          <p:nvPr/>
        </p:nvSpPr>
        <p:spPr>
          <a:xfrm>
            <a:off x="4933316" y="1689127"/>
            <a:ext cx="4114800"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dirty="0"/>
              <a:t>Twitter is the first modern Web Service Application</a:t>
            </a:r>
          </a:p>
          <a:p>
            <a:pPr lvl="1"/>
            <a:r>
              <a:rPr lang="en-US" sz="1400" dirty="0"/>
              <a:t>The</a:t>
            </a:r>
            <a:r>
              <a:rPr lang="en-US" sz="1400" b="1" dirty="0"/>
              <a:t> primary</a:t>
            </a:r>
            <a:r>
              <a:rPr lang="en-US" sz="1400" dirty="0"/>
              <a:t> interface is the API, not the website.</a:t>
            </a:r>
          </a:p>
          <a:p>
            <a:pPr lvl="1"/>
            <a:r>
              <a:rPr lang="en-US" sz="1400" dirty="0"/>
              <a:t>Users connect to the Twitter "firehose" via APIs.</a:t>
            </a:r>
          </a:p>
          <a:p>
            <a:pPr lvl="1"/>
            <a:r>
              <a:rPr lang="en-US" sz="1400" dirty="0"/>
              <a:t>Uses JSON to communicate.</a:t>
            </a:r>
          </a:p>
          <a:p>
            <a:r>
              <a:rPr lang="en-US" sz="1400" dirty="0"/>
              <a:t> Example Use Case: Sentiment Analysis on Stock</a:t>
            </a:r>
          </a:p>
          <a:p>
            <a:pPr lvl="1"/>
            <a:r>
              <a:rPr lang="en-US" sz="1400" dirty="0"/>
              <a:t>Users search for tweets mentioning a stock.</a:t>
            </a:r>
          </a:p>
          <a:p>
            <a:pPr lvl="1"/>
            <a:r>
              <a:rPr lang="en-US" sz="1400" dirty="0"/>
              <a:t>Score sentiment (positive/negative) about that.</a:t>
            </a:r>
          </a:p>
          <a:p>
            <a:pPr lvl="1"/>
            <a:r>
              <a:rPr lang="en-US" sz="1400" dirty="0"/>
              <a:t>Enable stock trading from results.</a:t>
            </a:r>
          </a:p>
        </p:txBody>
      </p:sp>
      <p:sp>
        <p:nvSpPr>
          <p:cNvPr id="8" name="Text Placeholder 18"/>
          <p:cNvSpPr txBox="1">
            <a:spLocks/>
          </p:cNvSpPr>
          <p:nvPr/>
        </p:nvSpPr>
        <p:spPr>
          <a:xfrm>
            <a:off x="5117837" y="1240933"/>
            <a:ext cx="4116883"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Twitter</a:t>
            </a:r>
          </a:p>
        </p:txBody>
      </p:sp>
      <p:sp>
        <p:nvSpPr>
          <p:cNvPr id="9" name="Text Placeholder 17"/>
          <p:cNvSpPr txBox="1">
            <a:spLocks/>
          </p:cNvSpPr>
          <p:nvPr/>
        </p:nvSpPr>
        <p:spPr>
          <a:xfrm>
            <a:off x="197539" y="1298083"/>
            <a:ext cx="4116883"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Google Maps</a:t>
            </a:r>
          </a:p>
        </p:txBody>
      </p:sp>
      <p:cxnSp>
        <p:nvCxnSpPr>
          <p:cNvPr id="10" name="Straight Connector 9"/>
          <p:cNvCxnSpPr/>
          <p:nvPr/>
        </p:nvCxnSpPr>
        <p:spPr>
          <a:xfrm>
            <a:off x="197540" y="1606977"/>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039048" y="1610503"/>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Twitter_Logo_Blue.png"/>
          <p:cNvPicPr>
            <a:picLocks noChangeAspect="1"/>
          </p:cNvPicPr>
          <p:nvPr/>
        </p:nvPicPr>
        <p:blipFill>
          <a:blip r:embed="rId3"/>
          <a:stretch>
            <a:fillRect/>
          </a:stretch>
        </p:blipFill>
        <p:spPr>
          <a:xfrm>
            <a:off x="5786790" y="4805734"/>
            <a:ext cx="1768048" cy="1768048"/>
          </a:xfrm>
          <a:prstGeom prst="rect">
            <a:avLst/>
          </a:prstGeom>
        </p:spPr>
      </p:pic>
      <p:pic>
        <p:nvPicPr>
          <p:cNvPr id="13" name="Picture 12" descr="maps_64dp.png"/>
          <p:cNvPicPr>
            <a:picLocks noChangeAspect="1"/>
          </p:cNvPicPr>
          <p:nvPr/>
        </p:nvPicPr>
        <p:blipFill>
          <a:blip r:embed="rId4"/>
          <a:stretch>
            <a:fillRect/>
          </a:stretch>
        </p:blipFill>
        <p:spPr>
          <a:xfrm>
            <a:off x="1506951" y="5026200"/>
            <a:ext cx="1327116" cy="1327116"/>
          </a:xfrm>
          <a:prstGeom prst="rect">
            <a:avLst/>
          </a:prstGeom>
        </p:spPr>
      </p:pic>
      <p:sp>
        <p:nvSpPr>
          <p:cNvPr id="15" name="Slide Number Placeholder 3"/>
          <p:cNvSpPr txBox="1">
            <a:spLocks/>
          </p:cNvSpPr>
          <p:nvPr/>
        </p:nvSpPr>
        <p:spPr bwMode="gray">
          <a:xfrm>
            <a:off x="8601075" y="6639383"/>
            <a:ext cx="406854"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12</a:t>
            </a:fld>
            <a:endParaRPr lang="en-US" dirty="0"/>
          </a:p>
        </p:txBody>
      </p:sp>
    </p:spTree>
    <p:extLst>
      <p:ext uri="{BB962C8B-B14F-4D97-AF65-F5344CB8AC3E}">
        <p14:creationId xmlns:p14="http://schemas.microsoft.com/office/powerpoint/2010/main" val="182249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 and Data Formats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Communication Requirements</a:t>
            </a:r>
          </a:p>
        </p:txBody>
      </p:sp>
      <p:pic>
        <p:nvPicPr>
          <p:cNvPr id="5" name="Picture 4">
            <a:extLst>
              <a:ext uri="{FF2B5EF4-FFF2-40B4-BE49-F238E27FC236}">
                <a16:creationId xmlns:a16="http://schemas.microsoft.com/office/drawing/2014/main" id="{106F6E8C-5340-C246-8961-B4E0F66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53" y="1223493"/>
            <a:ext cx="3537556" cy="4982475"/>
          </a:xfrm>
          <a:prstGeom prst="rect">
            <a:avLst/>
          </a:prstGeom>
        </p:spPr>
      </p:pic>
      <p:sp>
        <p:nvSpPr>
          <p:cNvPr id="6"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 "Father of Information Theory"</a:t>
            </a:r>
          </a:p>
          <a:p>
            <a:pPr lvl="1"/>
            <a:r>
              <a:rPr lang="en-US" dirty="0"/>
              <a:t> 1948: "Mathematical History of Communication"</a:t>
            </a:r>
          </a:p>
          <a:p>
            <a:pPr lvl="1"/>
            <a:endParaRPr lang="en-US" b="1" dirty="0"/>
          </a:p>
          <a:p>
            <a:endParaRPr lang="en-US" dirty="0"/>
          </a:p>
        </p:txBody>
      </p:sp>
      <p:sp>
        <p:nvSpPr>
          <p:cNvPr id="7"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Claude Shannon (Bell Labs):</a:t>
            </a:r>
          </a:p>
          <a:p>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Communication:</a:t>
            </a:r>
          </a:p>
        </p:txBody>
      </p:sp>
      <p:sp>
        <p:nvSpPr>
          <p:cNvPr id="3" name="Content Placeholder 2"/>
          <p:cNvSpPr>
            <a:spLocks noGrp="1"/>
          </p:cNvSpPr>
          <p:nvPr>
            <p:ph idx="1"/>
          </p:nvPr>
        </p:nvSpPr>
        <p:spPr>
          <a:xfrm>
            <a:off x="902067" y="1437853"/>
            <a:ext cx="8486775" cy="4074432"/>
          </a:xfrm>
        </p:spPr>
        <p:txBody>
          <a:bodyPr/>
          <a:lstStyle/>
          <a:p>
            <a:r>
              <a:rPr sz="1800" b="1" dirty="0">
                <a:solidFill>
                  <a:srgbClr val="E87722"/>
                </a:solidFill>
              </a:rPr>
              <a:t> Source: </a:t>
            </a:r>
            <a:r>
              <a:rPr sz="1800" dirty="0"/>
              <a:t>Generates </a:t>
            </a:r>
            <a:r>
              <a:rPr lang="en-US" sz="1800" dirty="0"/>
              <a:t>m</a:t>
            </a:r>
            <a:r>
              <a:rPr sz="1800" dirty="0"/>
              <a:t>essage </a:t>
            </a:r>
            <a:r>
              <a:rPr lang="en-US" sz="1800" dirty="0"/>
              <a:t>d</a:t>
            </a:r>
            <a:r>
              <a:rPr sz="1800" dirty="0"/>
              <a:t>ata</a:t>
            </a:r>
            <a:r>
              <a:rPr lang="en-US" sz="1800" dirty="0"/>
              <a:t>.</a:t>
            </a:r>
            <a:endParaRPr sz="1800" dirty="0"/>
          </a:p>
          <a:p>
            <a:r>
              <a:rPr sz="1800" b="1" dirty="0">
                <a:solidFill>
                  <a:srgbClr val="E87722"/>
                </a:solidFill>
              </a:rPr>
              <a:t> </a:t>
            </a:r>
            <a:endParaRPr lang="en-US" sz="1800" b="1" dirty="0">
              <a:solidFill>
                <a:srgbClr val="E87722"/>
              </a:solidFill>
            </a:endParaRPr>
          </a:p>
        </p:txBody>
      </p:sp>
      <p:sp>
        <p:nvSpPr>
          <p:cNvPr id="4" name="Shape 138"/>
          <p:cNvSpPr/>
          <p:nvPr/>
        </p:nvSpPr>
        <p:spPr>
          <a:xfrm>
            <a:off x="381000" y="132334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5" name="Shape 141"/>
          <p:cNvSpPr/>
          <p:nvPr/>
        </p:nvSpPr>
        <p:spPr>
          <a:xfrm>
            <a:off x="381000" y="307023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A9815"/>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6" name="Shape 144"/>
          <p:cNvSpPr/>
          <p:nvPr/>
        </p:nvSpPr>
        <p:spPr>
          <a:xfrm>
            <a:off x="381000" y="394367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C8A"/>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7" name="Shape 150"/>
          <p:cNvSpPr/>
          <p:nvPr/>
        </p:nvSpPr>
        <p:spPr>
          <a:xfrm>
            <a:off x="381000" y="481712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C8C"/>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8" name="Shape 138"/>
          <p:cNvSpPr/>
          <p:nvPr/>
        </p:nvSpPr>
        <p:spPr>
          <a:xfrm>
            <a:off x="381000" y="219678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9" name="Rectangle 8"/>
          <p:cNvSpPr/>
          <p:nvPr/>
        </p:nvSpPr>
        <p:spPr>
          <a:xfrm>
            <a:off x="902067" y="1982914"/>
            <a:ext cx="4572000" cy="923330"/>
          </a:xfrm>
          <a:prstGeom prst="rect">
            <a:avLst/>
          </a:prstGeom>
        </p:spPr>
        <p:txBody>
          <a:bodyPr>
            <a:spAutoFit/>
          </a:bodyPr>
          <a:lstStyle/>
          <a:p>
            <a:endParaRPr lang="en-US" b="1" dirty="0">
              <a:solidFill>
                <a:srgbClr val="E87722"/>
              </a:solidFill>
            </a:endParaRPr>
          </a:p>
          <a:p>
            <a:pPr>
              <a:buNone/>
            </a:pPr>
            <a:r>
              <a:rPr lang="en-US" b="1" dirty="0">
                <a:solidFill>
                  <a:srgbClr val="E87722"/>
                </a:solidFill>
              </a:rPr>
              <a:t>Transmitter: </a:t>
            </a:r>
            <a:r>
              <a:rPr lang="en-US" dirty="0"/>
              <a:t>Produces signal.</a:t>
            </a:r>
          </a:p>
          <a:p>
            <a:r>
              <a:rPr lang="en-US" b="1" dirty="0">
                <a:solidFill>
                  <a:srgbClr val="E87722"/>
                </a:solidFill>
              </a:rPr>
              <a:t> </a:t>
            </a:r>
            <a:endParaRPr lang="en-US" dirty="0"/>
          </a:p>
        </p:txBody>
      </p:sp>
      <p:sp>
        <p:nvSpPr>
          <p:cNvPr id="10" name="Rectangle 9"/>
          <p:cNvSpPr/>
          <p:nvPr/>
        </p:nvSpPr>
        <p:spPr>
          <a:xfrm>
            <a:off x="902067" y="5752236"/>
            <a:ext cx="4572000" cy="369332"/>
          </a:xfrm>
          <a:prstGeom prst="rect">
            <a:avLst/>
          </a:prstGeom>
        </p:spPr>
        <p:txBody>
          <a:bodyPr>
            <a:spAutoFit/>
          </a:bodyPr>
          <a:lstStyle/>
          <a:p>
            <a:r>
              <a:rPr lang="en-US" b="1" dirty="0">
                <a:solidFill>
                  <a:srgbClr val="E87722"/>
                </a:solidFill>
              </a:rPr>
              <a:t>Message: </a:t>
            </a:r>
            <a:r>
              <a:rPr lang="en-US" dirty="0"/>
              <a:t>Information transmitted.</a:t>
            </a:r>
          </a:p>
        </p:txBody>
      </p:sp>
      <p:sp>
        <p:nvSpPr>
          <p:cNvPr id="11" name="Rectangle 10"/>
          <p:cNvSpPr/>
          <p:nvPr/>
        </p:nvSpPr>
        <p:spPr>
          <a:xfrm>
            <a:off x="902067" y="3127869"/>
            <a:ext cx="3877985" cy="369332"/>
          </a:xfrm>
          <a:prstGeom prst="rect">
            <a:avLst/>
          </a:prstGeom>
        </p:spPr>
        <p:txBody>
          <a:bodyPr wrap="none">
            <a:spAutoFit/>
          </a:bodyPr>
          <a:lstStyle/>
          <a:p>
            <a:r>
              <a:rPr lang="en-US" b="1" dirty="0">
                <a:solidFill>
                  <a:srgbClr val="E87722"/>
                </a:solidFill>
              </a:rPr>
              <a:t>Channel:  </a:t>
            </a:r>
            <a:r>
              <a:rPr lang="en-US" dirty="0"/>
              <a:t>Medium for transmission.</a:t>
            </a:r>
          </a:p>
        </p:txBody>
      </p:sp>
      <p:sp>
        <p:nvSpPr>
          <p:cNvPr id="12" name="Rectangle 11"/>
          <p:cNvSpPr/>
          <p:nvPr/>
        </p:nvSpPr>
        <p:spPr>
          <a:xfrm>
            <a:off x="902067" y="4005986"/>
            <a:ext cx="5891104" cy="369332"/>
          </a:xfrm>
          <a:prstGeom prst="rect">
            <a:avLst/>
          </a:prstGeom>
        </p:spPr>
        <p:txBody>
          <a:bodyPr wrap="square">
            <a:spAutoFit/>
          </a:bodyPr>
          <a:lstStyle/>
          <a:p>
            <a:r>
              <a:rPr lang="en-US" b="1" dirty="0">
                <a:solidFill>
                  <a:srgbClr val="E87722"/>
                </a:solidFill>
              </a:rPr>
              <a:t>Receiver: </a:t>
            </a:r>
            <a:r>
              <a:rPr lang="en-US" dirty="0"/>
              <a:t>Reconstructs message from signal.</a:t>
            </a:r>
          </a:p>
        </p:txBody>
      </p:sp>
      <p:sp>
        <p:nvSpPr>
          <p:cNvPr id="13" name="Rectangle 12"/>
          <p:cNvSpPr/>
          <p:nvPr/>
        </p:nvSpPr>
        <p:spPr>
          <a:xfrm>
            <a:off x="902067" y="4892078"/>
            <a:ext cx="5891104" cy="369332"/>
          </a:xfrm>
          <a:prstGeom prst="rect">
            <a:avLst/>
          </a:prstGeom>
        </p:spPr>
        <p:txBody>
          <a:bodyPr wrap="square">
            <a:spAutoFit/>
          </a:bodyPr>
          <a:lstStyle/>
          <a:p>
            <a:r>
              <a:rPr lang="en-US" b="1" dirty="0">
                <a:solidFill>
                  <a:srgbClr val="E87722"/>
                </a:solidFill>
              </a:rPr>
              <a:t>Destination: </a:t>
            </a:r>
            <a:r>
              <a:rPr lang="en-US" dirty="0"/>
              <a:t>Entity for which message is intended.</a:t>
            </a:r>
          </a:p>
        </p:txBody>
      </p:sp>
      <p:sp>
        <p:nvSpPr>
          <p:cNvPr id="14" name="Shape 150"/>
          <p:cNvSpPr/>
          <p:nvPr/>
        </p:nvSpPr>
        <p:spPr>
          <a:xfrm>
            <a:off x="381000" y="5690570"/>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0D0CE"/>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1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extLst>
      <p:ext uri="{BB962C8B-B14F-4D97-AF65-F5344CB8AC3E}">
        <p14:creationId xmlns:p14="http://schemas.microsoft.com/office/powerpoint/2010/main" val="1321062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Communication Terms</a:t>
            </a:r>
          </a:p>
        </p:txBody>
      </p:sp>
      <p:sp>
        <p:nvSpPr>
          <p:cNvPr id="7" name="Text Placeholder 6"/>
          <p:cNvSpPr>
            <a:spLocks noGrp="1"/>
          </p:cNvSpPr>
          <p:nvPr>
            <p:ph type="body" sz="quarter" idx="18"/>
          </p:nvPr>
        </p:nvSpPr>
        <p:spPr/>
        <p:txBody>
          <a:bodyPr/>
          <a:lstStyle/>
          <a:p>
            <a:r>
              <a:rPr lang="en-US" dirty="0"/>
              <a:t>Serialization (the transmitter):</a:t>
            </a:r>
          </a:p>
          <a:p>
            <a:pPr marL="285750" indent="-285750">
              <a:buClr>
                <a:srgbClr val="E87722"/>
              </a:buClr>
              <a:buFont typeface="Arial" panose="020B0604020202020204" pitchFamily="34" charset="0"/>
              <a:buChar char="•"/>
            </a:pPr>
            <a:r>
              <a:rPr lang="en-US" dirty="0"/>
              <a:t>Process to transmit data structures or state into a format for storage or transmission.</a:t>
            </a:r>
          </a:p>
        </p:txBody>
      </p:sp>
      <p:sp>
        <p:nvSpPr>
          <p:cNvPr id="8" name="Text Placeholder 7"/>
          <p:cNvSpPr>
            <a:spLocks noGrp="1"/>
          </p:cNvSpPr>
          <p:nvPr>
            <p:ph type="body" sz="quarter" idx="19"/>
          </p:nvPr>
        </p:nvSpPr>
        <p:spPr/>
        <p:txBody>
          <a:bodyPr/>
          <a:lstStyle/>
          <a:p>
            <a:r>
              <a:rPr lang="en-US" dirty="0"/>
              <a:t>Deserialization (the receiver):</a:t>
            </a:r>
          </a:p>
          <a:p>
            <a:pPr marL="285750" indent="-285750">
              <a:buClr>
                <a:srgbClr val="E87722"/>
              </a:buClr>
              <a:buFont typeface="Arial" panose="020B0604020202020204" pitchFamily="34" charset="0"/>
              <a:buChar char="•"/>
            </a:pPr>
            <a:r>
              <a:rPr lang="en-US" dirty="0"/>
              <a:t>The reverse process.</a:t>
            </a:r>
          </a:p>
        </p:txBody>
      </p:sp>
      <p:sp>
        <p:nvSpPr>
          <p:cNvPr id="9" name="Text Placeholder 8"/>
          <p:cNvSpPr>
            <a:spLocks noGrp="1"/>
          </p:cNvSpPr>
          <p:nvPr>
            <p:ph type="body" sz="quarter" idx="20"/>
          </p:nvPr>
        </p:nvSpPr>
        <p:spPr/>
        <p:txBody>
          <a:bodyPr/>
          <a:lstStyle/>
          <a:p>
            <a:r>
              <a:rPr lang="en-US" dirty="0"/>
              <a:t>Protocol (the communication process):</a:t>
            </a:r>
          </a:p>
          <a:p>
            <a:pPr marL="285750" indent="-285750">
              <a:buClr>
                <a:srgbClr val="E87722"/>
              </a:buClr>
              <a:buFont typeface="Arial" panose="020B0604020202020204" pitchFamily="34" charset="0"/>
              <a:buChar char="•"/>
            </a:pPr>
            <a:r>
              <a:rPr lang="en-US" dirty="0"/>
              <a:t>A set of rules allowing:</a:t>
            </a:r>
          </a:p>
          <a:p>
            <a:pPr marL="515938" lvl="1" indent="-285750">
              <a:buClr>
                <a:schemeClr val="tx2"/>
              </a:buClr>
              <a:buFont typeface="Arial" panose="020B0604020202020204" pitchFamily="34" charset="0"/>
              <a:buChar char="─"/>
            </a:pPr>
            <a:r>
              <a:rPr lang="en-US" dirty="0"/>
              <a:t>Two or more entities to transmit a message.</a:t>
            </a:r>
          </a:p>
        </p:txBody>
      </p:sp>
      <p:pic>
        <p:nvPicPr>
          <p:cNvPr id="5122" name="Picture 2" descr="C:\Users\mjudge\Downloads\stock-photo-arrow-back-icon-over-white-b-111727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47"/>
          <a:stretch/>
        </p:blipFill>
        <p:spPr bwMode="auto">
          <a:xfrm>
            <a:off x="391349" y="3202260"/>
            <a:ext cx="1295288" cy="11395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judge\Downloads\stock-photo-3d-vector-yellow-drawer-cont-9486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599" y="1833630"/>
            <a:ext cx="1143873" cy="11887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mjudge\Downloads\stock-illustration-colorful-illustration-2381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752" y="4492409"/>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a:t>
            </a:r>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984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a:t>
            </a:r>
            <a:r>
              <a:rPr lang="en-US" dirty="0"/>
              <a:t>, REST, and GRPC</a:t>
            </a:r>
            <a:endParaRPr dirty="0"/>
          </a:p>
        </p:txBody>
      </p:sp>
      <p:sp>
        <p:nvSpPr>
          <p:cNvPr id="6" name="Text Placeholder 5"/>
          <p:cNvSpPr>
            <a:spLocks noGrp="1"/>
          </p:cNvSpPr>
          <p:nvPr>
            <p:ph type="body" sz="quarter" idx="14"/>
          </p:nvPr>
        </p:nvSpPr>
        <p:spPr/>
        <p:txBody>
          <a:bodyPr/>
          <a:lstStyle/>
          <a:p>
            <a:r>
              <a:rPr lang="en-US" sz="3200" dirty="0"/>
              <a:t>SOAP</a:t>
            </a:r>
            <a:endParaRPr lang="en-US" dirty="0"/>
          </a:p>
        </p:txBody>
      </p:sp>
      <p:sp>
        <p:nvSpPr>
          <p:cNvPr id="7" name="Text Placeholder 6"/>
          <p:cNvSpPr>
            <a:spLocks noGrp="1"/>
          </p:cNvSpPr>
          <p:nvPr>
            <p:ph type="body" sz="quarter" idx="15"/>
          </p:nvPr>
        </p:nvSpPr>
        <p:spPr/>
        <p:txBody>
          <a:bodyPr/>
          <a:lstStyle/>
          <a:p>
            <a:r>
              <a:rPr lang="en-US" sz="3200" dirty="0"/>
              <a:t>REST</a:t>
            </a:r>
            <a:endParaRPr lang="en-US" sz="3600" dirty="0"/>
          </a:p>
        </p:txBody>
      </p:sp>
      <p:sp>
        <p:nvSpPr>
          <p:cNvPr id="8" name="Text Placeholder 7"/>
          <p:cNvSpPr>
            <a:spLocks noGrp="1"/>
          </p:cNvSpPr>
          <p:nvPr>
            <p:ph type="body" sz="quarter" idx="16"/>
          </p:nvPr>
        </p:nvSpPr>
        <p:spPr/>
        <p:txBody>
          <a:bodyPr/>
          <a:lstStyle/>
          <a:p>
            <a:r>
              <a:rPr lang="en-US" sz="3200" dirty="0"/>
              <a:t>GRPC</a:t>
            </a:r>
            <a:endParaRPr lang="en-US" dirty="0"/>
          </a:p>
        </p:txBody>
      </p:sp>
      <p:sp>
        <p:nvSpPr>
          <p:cNvPr id="3" name="Content Placeholder 2"/>
          <p:cNvSpPr>
            <a:spLocks noGrp="1"/>
          </p:cNvSpPr>
          <p:nvPr>
            <p:ph sz="half" idx="1"/>
          </p:nvPr>
        </p:nvSpPr>
        <p:spPr/>
        <p:txBody>
          <a:bodyPr/>
          <a:lstStyle/>
          <a:p>
            <a:r>
              <a:rPr dirty="0"/>
              <a:t>SOAP uses XML</a:t>
            </a:r>
          </a:p>
          <a:p>
            <a:r>
              <a:rPr dirty="0"/>
              <a:t>Describes service using WSDL file</a:t>
            </a:r>
          </a:p>
          <a:p>
            <a:r>
              <a:rPr dirty="0"/>
              <a:t>Not often used in modern era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9" name="Content Placeholder 8"/>
          <p:cNvSpPr>
            <a:spLocks noGrp="1"/>
          </p:cNvSpPr>
          <p:nvPr>
            <p:ph sz="half" idx="17"/>
          </p:nvPr>
        </p:nvSpPr>
        <p:spPr/>
        <p:txBody>
          <a:bodyPr/>
          <a:lstStyle/>
          <a:p>
            <a:r>
              <a:rPr lang="en-US" dirty="0"/>
              <a:t>REST is technically not a protocol</a:t>
            </a:r>
          </a:p>
          <a:p>
            <a:r>
              <a:rPr lang="en-US" dirty="0"/>
              <a:t> REST can use any serialization</a:t>
            </a:r>
          </a:p>
          <a:p>
            <a:pPr lvl="1"/>
            <a:r>
              <a:rPr lang="en-US" dirty="0"/>
              <a:t> JSON</a:t>
            </a:r>
          </a:p>
          <a:p>
            <a:pPr lvl="1"/>
            <a:r>
              <a:rPr lang="en-US" dirty="0"/>
              <a:t> Protobuf</a:t>
            </a:r>
          </a:p>
          <a:p>
            <a:r>
              <a:rPr lang="en-US" dirty="0"/>
              <a:t> REST does NOT use RPC</a:t>
            </a:r>
          </a:p>
          <a:p>
            <a:endParaRPr lang="en-US" dirty="0"/>
          </a:p>
        </p:txBody>
      </p:sp>
      <p:sp>
        <p:nvSpPr>
          <p:cNvPr id="10" name="Content Placeholder 9"/>
          <p:cNvSpPr>
            <a:spLocks noGrp="1"/>
          </p:cNvSpPr>
          <p:nvPr>
            <p:ph sz="half" idx="18"/>
          </p:nvPr>
        </p:nvSpPr>
        <p:spPr>
          <a:xfrm>
            <a:off x="6087834" y="4405085"/>
            <a:ext cx="2606040" cy="1500413"/>
          </a:xfrm>
        </p:spPr>
        <p:txBody>
          <a:bodyPr/>
          <a:lstStyle/>
          <a:p>
            <a:r>
              <a:rPr lang="en-US" dirty="0"/>
              <a:t>Protobuf is only a serialization format, not a communication protocol</a:t>
            </a:r>
          </a:p>
          <a:p>
            <a:r>
              <a:rPr lang="en-US" dirty="0"/>
              <a:t>The communication protocol Google uses for Protobuf</a:t>
            </a:r>
          </a:p>
          <a:p>
            <a:r>
              <a:rPr lang="en-US" dirty="0"/>
              <a:t>Brings Protobuf in line with Thrift, Bond, or Avro</a:t>
            </a:r>
          </a:p>
          <a:p>
            <a:endParaRPr lang="en-US" dirty="0"/>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extLst>
      <p:ext uri="{BB962C8B-B14F-4D97-AF65-F5344CB8AC3E}">
        <p14:creationId xmlns:p14="http://schemas.microsoft.com/office/powerpoint/2010/main" val="142465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5" name="Table 4"/>
          <p:cNvGraphicFramePr>
            <a:graphicFrameLocks noGrp="1"/>
          </p:cNvGraphicFramePr>
          <p:nvPr>
            <p:extLst>
              <p:ext uri="{D42A27DB-BD31-4B8C-83A1-F6EECF244321}">
                <p14:modId xmlns:p14="http://schemas.microsoft.com/office/powerpoint/2010/main" val="2006990592"/>
              </p:ext>
            </p:extLst>
          </p:nvPr>
        </p:nvGraphicFramePr>
        <p:xfrm>
          <a:off x="361823" y="1317846"/>
          <a:ext cx="8297333" cy="3355983"/>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1" dirty="0">
                          <a:solidFill>
                            <a:schemeClr val="tx1"/>
                          </a:solidFill>
                          <a:latin typeface="+mj-lt"/>
                          <a:cs typeface="Century Gothic"/>
                        </a:rPr>
                        <a:t>Topics:</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1: Application Programming Interfaces</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2: Open Source Software</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3: Cloud Development Frameworks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4: Reliability, Scalability, and Resiliency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5: Code Repositories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6: Maven and Jenkins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6"/>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Module 7: Container Fundamentals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7"/>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299180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Web Services</a:t>
            </a:r>
          </a:p>
        </p:txBody>
      </p:sp>
      <p:sp>
        <p:nvSpPr>
          <p:cNvPr id="3" name="Content Placeholder 2"/>
          <p:cNvSpPr>
            <a:spLocks noGrp="1"/>
          </p:cNvSpPr>
          <p:nvPr>
            <p:ph idx="1"/>
          </p:nvPr>
        </p:nvSpPr>
        <p:spPr>
          <a:xfrm>
            <a:off x="307081" y="1246076"/>
            <a:ext cx="8486775" cy="4074432"/>
          </a:xfrm>
        </p:spPr>
        <p:txBody>
          <a:bodyPr/>
          <a:lstStyle/>
          <a:p>
            <a:r>
              <a:rPr dirty="0"/>
              <a:t> SOAP (Simple Object Access Protocol) was invented at Microsoft in 1998</a:t>
            </a:r>
          </a:p>
          <a:p>
            <a:pPr lvl="1"/>
            <a:r>
              <a:rPr dirty="0"/>
              <a:t> Submitted for standardization in 2000.</a:t>
            </a:r>
          </a:p>
          <a:p>
            <a:r>
              <a:rPr dirty="0"/>
              <a:t> Relies on Open Standards:</a:t>
            </a:r>
          </a:p>
          <a:p>
            <a:pPr lvl="1"/>
            <a:r>
              <a:rPr dirty="0"/>
              <a:t> Uses HTTP (or UDP or SMTP, but not commonly)</a:t>
            </a:r>
          </a:p>
          <a:p>
            <a:pPr lvl="1"/>
            <a:r>
              <a:rPr dirty="0"/>
              <a:t> </a:t>
            </a:r>
            <a:r>
              <a:rPr lang="en-US" dirty="0"/>
              <a:t>U</a:t>
            </a:r>
            <a:r>
              <a:rPr dirty="0"/>
              <a:t>ses XML for serializing Data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5" name="Content Placeholder 2"/>
          <p:cNvSpPr txBox="1">
            <a:spLocks/>
          </p:cNvSpPr>
          <p:nvPr/>
        </p:nvSpPr>
        <p:spPr bwMode="gray">
          <a:xfrm>
            <a:off x="307080" y="2958966"/>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Provides a way to loosely couple systems</a:t>
            </a:r>
          </a:p>
          <a:p>
            <a:pPr lvl="1"/>
            <a:r>
              <a:rPr lang="en-US" dirty="0"/>
              <a:t> Bypasses security problems with COM/DCOM</a:t>
            </a:r>
          </a:p>
          <a:p>
            <a:pPr lvl="1"/>
            <a:r>
              <a:rPr lang="en-US" dirty="0"/>
              <a:t> Cross platform beyond Microsoft Technologies</a:t>
            </a:r>
          </a:p>
          <a:p>
            <a:pPr lvl="1"/>
            <a:r>
              <a:rPr lang="en-US" dirty="0"/>
              <a:t> Clients can read the WSDL (Web Service Description Language)</a:t>
            </a:r>
          </a:p>
          <a:p>
            <a:r>
              <a:rPr lang="en-US" dirty="0"/>
              <a:t> Uses RPC (Remote Procedure Call) model</a:t>
            </a:r>
          </a:p>
          <a:p>
            <a:pPr lvl="1"/>
            <a:r>
              <a:rPr lang="en-US" dirty="0"/>
              <a:t> Client makes a procedure call to the server.</a:t>
            </a:r>
          </a:p>
        </p:txBody>
      </p:sp>
      <p:pic>
        <p:nvPicPr>
          <p:cNvPr id="3074" name="Picture 2" descr="C:\Users\mjudge\Downloads\stock-photo-an-image-of-a-nice-internet--145188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57" b="38245"/>
          <a:stretch/>
        </p:blipFill>
        <p:spPr bwMode="auto">
          <a:xfrm>
            <a:off x="1571967" y="4840894"/>
            <a:ext cx="6000066" cy="172832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353935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 and State</a:t>
            </a:r>
            <a:r>
              <a:rPr lang="en-US" dirty="0"/>
              <a:t> and Disadvantages</a:t>
            </a:r>
            <a:endParaRPr dirty="0"/>
          </a:p>
        </p:txBody>
      </p:sp>
      <p:sp>
        <p:nvSpPr>
          <p:cNvPr id="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
        <p:nvSpPr>
          <p:cNvPr id="6" name="Text Placeholder 8"/>
          <p:cNvSpPr txBox="1">
            <a:spLocks/>
          </p:cNvSpPr>
          <p:nvPr/>
        </p:nvSpPr>
        <p:spPr>
          <a:xfrm>
            <a:off x="371474" y="1828801"/>
            <a:ext cx="4114800" cy="663575"/>
          </a:xfrm>
          <a:prstGeom prst="rect">
            <a:avLst/>
          </a:prstGeom>
          <a:solidFill>
            <a:srgbClr val="63666A"/>
          </a:solidFill>
          <a:ln>
            <a:noFill/>
          </a:ln>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Serialization Specific to One Platform</a:t>
            </a:r>
          </a:p>
        </p:txBody>
      </p:sp>
      <p:sp>
        <p:nvSpPr>
          <p:cNvPr id="7" name="Text Placeholder 9"/>
          <p:cNvSpPr txBox="1">
            <a:spLocks/>
          </p:cNvSpPr>
          <p:nvPr/>
        </p:nvSpPr>
        <p:spPr>
          <a:xfrm>
            <a:off x="4735284" y="1828798"/>
            <a:ext cx="4114800" cy="663575"/>
          </a:xfrm>
          <a:prstGeom prst="rect">
            <a:avLst/>
          </a:prstGeom>
          <a:solidFill>
            <a:srgbClr val="F2AA00"/>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Disadvantages</a:t>
            </a:r>
          </a:p>
        </p:txBody>
      </p:sp>
      <p:sp>
        <p:nvSpPr>
          <p:cNvPr id="8" name="Text Placeholder 10"/>
          <p:cNvSpPr txBox="1">
            <a:spLocks/>
          </p:cNvSpPr>
          <p:nvPr/>
        </p:nvSpPr>
        <p:spPr>
          <a:xfrm>
            <a:off x="371474" y="249237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SOAP web services can be stateful.</a:t>
            </a:r>
          </a:p>
          <a:p>
            <a:pPr marL="285750" indent="-285750">
              <a:buClr>
                <a:schemeClr val="accent1"/>
              </a:buClr>
              <a:buFont typeface="Arial" panose="020B0604020202020204" pitchFamily="34" charset="0"/>
              <a:buChar char="•"/>
            </a:pPr>
            <a:r>
              <a:rPr lang="en-US" dirty="0"/>
              <a:t>State stored per-user session in DB.</a:t>
            </a:r>
          </a:p>
        </p:txBody>
      </p:sp>
      <p:sp>
        <p:nvSpPr>
          <p:cNvPr id="9" name="Text Placeholder 11"/>
          <p:cNvSpPr txBox="1">
            <a:spLocks/>
          </p:cNvSpPr>
          <p:nvPr/>
        </p:nvSpPr>
        <p:spPr>
          <a:xfrm>
            <a:off x="4735284" y="246189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XML is bulky, verbose, and inefficient.</a:t>
            </a:r>
          </a:p>
          <a:p>
            <a:pPr marL="285750" indent="-285750">
              <a:buClr>
                <a:schemeClr val="accent1"/>
              </a:buClr>
              <a:buFont typeface="Arial" panose="020B0604020202020204" pitchFamily="34" charset="0"/>
              <a:buChar char="•"/>
            </a:pPr>
            <a:r>
              <a:rPr lang="en-US" dirty="0"/>
              <a:t> Roles fixed as client and server.</a:t>
            </a:r>
          </a:p>
          <a:p>
            <a:pPr marL="285750" indent="-285750">
              <a:buClr>
                <a:schemeClr val="accent1"/>
              </a:buClr>
              <a:buFont typeface="Arial" panose="020B0604020202020204" pitchFamily="34" charset="0"/>
              <a:buChar char="•"/>
            </a:pPr>
            <a:r>
              <a:rPr lang="en-US" dirty="0"/>
              <a:t> Web Service APIs quickly grew out of control, with huge WSDLs.</a:t>
            </a:r>
          </a:p>
          <a:p>
            <a:pPr marL="285750" indent="-285750">
              <a:buClr>
                <a:schemeClr val="accent1"/>
              </a:buClr>
              <a:buFont typeface="Arial" panose="020B0604020202020204" pitchFamily="34" charset="0"/>
              <a:buChar char="•"/>
            </a:pPr>
            <a:r>
              <a:rPr lang="en-US" dirty="0"/>
              <a:t> Nonstandard interaction model.</a:t>
            </a:r>
          </a:p>
        </p:txBody>
      </p:sp>
    </p:spTree>
    <p:extLst>
      <p:ext uri="{BB962C8B-B14F-4D97-AF65-F5344CB8AC3E}">
        <p14:creationId xmlns:p14="http://schemas.microsoft.com/office/powerpoint/2010/main" val="331610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5"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rgbClr val="E87722"/>
              </a:buClr>
              <a:buFont typeface="Arial" panose="020B0604020202020204" pitchFamily="34" charset="0"/>
              <a:buChar char="•"/>
            </a:pPr>
            <a:r>
              <a:rPr lang="en-US" dirty="0"/>
              <a:t>REST is: Representational State Transfer.</a:t>
            </a:r>
          </a:p>
          <a:p>
            <a:pPr marL="285750" indent="-285750">
              <a:buClr>
                <a:srgbClr val="E87722"/>
              </a:buClr>
              <a:buFont typeface="Arial" panose="020B0604020202020204" pitchFamily="34" charset="0"/>
              <a:buChar char="•"/>
            </a:pPr>
            <a:r>
              <a:rPr lang="en-US" dirty="0"/>
              <a:t>It is NOT a protocol, but an architectural pattern.</a:t>
            </a:r>
          </a:p>
          <a:p>
            <a:pPr lvl="1"/>
            <a:endParaRPr lang="en-US" b="1" dirty="0"/>
          </a:p>
          <a:p>
            <a:endParaRPr lang="en-US" dirty="0"/>
          </a:p>
        </p:txBody>
      </p:sp>
      <p:sp>
        <p:nvSpPr>
          <p:cNvPr id="6"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3"/>
                </a:solidFill>
              </a:rPr>
              <a:t>REST:</a:t>
            </a:r>
          </a:p>
          <a:p>
            <a:endParaRPr lang="en-US" dirty="0"/>
          </a:p>
        </p:txBody>
      </p:sp>
      <p:pic>
        <p:nvPicPr>
          <p:cNvPr id="4098" name="Picture 2" descr="C:\Users\mjudge\Downloads\stock-photo-deadline-technology-and-peop-2644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373" y="3399412"/>
            <a:ext cx="4748807" cy="31644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extLst>
      <p:ext uri="{BB962C8B-B14F-4D97-AF65-F5344CB8AC3E}">
        <p14:creationId xmlns:p14="http://schemas.microsoft.com/office/powerpoint/2010/main" val="403803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Serialization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Serialization Options</a:t>
            </a:r>
          </a:p>
        </p:txBody>
      </p:sp>
      <p:sp>
        <p:nvSpPr>
          <p:cNvPr id="3" name="Content Placeholder 2"/>
          <p:cNvSpPr>
            <a:spLocks noGrp="1"/>
          </p:cNvSpPr>
          <p:nvPr>
            <p:ph idx="1"/>
          </p:nvPr>
        </p:nvSpPr>
        <p:spPr>
          <a:xfrm>
            <a:off x="371476" y="1262565"/>
            <a:ext cx="8486775" cy="4074432"/>
          </a:xfrm>
        </p:spPr>
        <p:txBody>
          <a:bodyPr/>
          <a:lstStyle/>
          <a:p>
            <a:r>
              <a:rPr dirty="0"/>
              <a:t> There are a number of ways we can serialize our data</a:t>
            </a:r>
            <a:r>
              <a:rPr lang="en-US" dirty="0"/>
              <a:t>.</a:t>
            </a:r>
            <a:endParaRPr dirty="0"/>
          </a:p>
        </p:txBody>
      </p:sp>
      <p:grpSp>
        <p:nvGrpSpPr>
          <p:cNvPr id="5" name="Group 4"/>
          <p:cNvGrpSpPr/>
          <p:nvPr/>
        </p:nvGrpSpPr>
        <p:grpSpPr>
          <a:xfrm>
            <a:off x="5645593" y="1775679"/>
            <a:ext cx="2518691" cy="4298550"/>
            <a:chOff x="-134525" y="2381261"/>
            <a:chExt cx="2518691" cy="4298550"/>
          </a:xfrm>
        </p:grpSpPr>
        <p:sp>
          <p:nvSpPr>
            <p:cNvPr id="6" name="Applications"/>
            <p:cNvSpPr/>
            <p:nvPr/>
          </p:nvSpPr>
          <p:spPr>
            <a:xfrm>
              <a:off x="504352" y="2381261"/>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t" anchorCtr="0"/>
            <a:lstStyle/>
            <a:p>
              <a:pPr algn="ctr" defTabSz="914400"/>
              <a:r>
                <a:rPr lang="en-US" sz="1400" kern="0" dirty="0">
                  <a:solidFill>
                    <a:schemeClr val="bg1"/>
                  </a:solidFill>
                  <a:latin typeface="Segoe UI" pitchFamily="34" charset="0"/>
                  <a:ea typeface="Segoe UI" pitchFamily="34" charset="0"/>
                  <a:cs typeface="Segoe UI" pitchFamily="34" charset="0"/>
                </a:rPr>
                <a:t>Platform Specific (Java/.NET/Python)</a:t>
              </a:r>
            </a:p>
          </p:txBody>
        </p:sp>
        <p:sp>
          <p:nvSpPr>
            <p:cNvPr id="10" name="Rounded Rectangle 9"/>
            <p:cNvSpPr/>
            <p:nvPr/>
          </p:nvSpPr>
          <p:spPr>
            <a:xfrm>
              <a:off x="504352" y="5330193"/>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Protobuf</a:t>
              </a:r>
            </a:p>
          </p:txBody>
        </p:sp>
        <p:sp>
          <p:nvSpPr>
            <p:cNvPr id="11" name="Rounded Rectangle 10"/>
            <p:cNvSpPr/>
            <p:nvPr/>
          </p:nvSpPr>
          <p:spPr>
            <a:xfrm>
              <a:off x="504352" y="4592960"/>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Thrift</a:t>
              </a:r>
            </a:p>
          </p:txBody>
        </p:sp>
        <p:sp>
          <p:nvSpPr>
            <p:cNvPr id="12" name="Rounded Rectangle 11"/>
            <p:cNvSpPr/>
            <p:nvPr/>
          </p:nvSpPr>
          <p:spPr>
            <a:xfrm>
              <a:off x="504352" y="6067425"/>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Avro</a:t>
              </a:r>
            </a:p>
          </p:txBody>
        </p:sp>
        <p:sp>
          <p:nvSpPr>
            <p:cNvPr id="13" name="Rounded Rectangle 12"/>
            <p:cNvSpPr/>
            <p:nvPr/>
          </p:nvSpPr>
          <p:spPr>
            <a:xfrm>
              <a:off x="504352" y="3118494"/>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XML</a:t>
              </a:r>
            </a:p>
          </p:txBody>
        </p:sp>
        <p:sp>
          <p:nvSpPr>
            <p:cNvPr id="14" name="Rounded Rectangle 13"/>
            <p:cNvSpPr/>
            <p:nvPr/>
          </p:nvSpPr>
          <p:spPr>
            <a:xfrm>
              <a:off x="504352" y="3855727"/>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a:solidFill>
                    <a:schemeClr val="bg1"/>
                  </a:solidFill>
                  <a:latin typeface="Segoe UI" pitchFamily="34" charset="0"/>
                  <a:ea typeface="Segoe UI" pitchFamily="34" charset="0"/>
                  <a:cs typeface="Segoe UI" pitchFamily="34" charset="0"/>
                </a:rPr>
                <a:t>JSON</a:t>
              </a:r>
            </a:p>
          </p:txBody>
        </p:sp>
        <p:sp>
          <p:nvSpPr>
            <p:cNvPr id="15" name="TextBox 14"/>
            <p:cNvSpPr txBox="1"/>
            <p:nvPr/>
          </p:nvSpPr>
          <p:spPr>
            <a:xfrm>
              <a:off x="-134525" y="2835195"/>
              <a:ext cx="461665" cy="2974532"/>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rPr>
                <a:t>COMMON</a:t>
              </a:r>
              <a:r>
                <a:rPr kumimoji="0" lang="en-US" b="1" i="0" u="none" strike="noStrike" kern="0" cap="none" spc="0" normalizeH="0" noProof="0" dirty="0">
                  <a:ln>
                    <a:noFill/>
                  </a:ln>
                  <a:effectLst/>
                  <a:uLnTx/>
                  <a:uFillTx/>
                  <a:latin typeface="Segoe UI" pitchFamily="34" charset="0"/>
                  <a:ea typeface="Segoe UI" pitchFamily="34" charset="0"/>
                  <a:cs typeface="Segoe UI" pitchFamily="34" charset="0"/>
                </a:rPr>
                <a:t> SERIALIZATION</a:t>
              </a:r>
              <a:endPar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endParaRPr>
            </a:p>
          </p:txBody>
        </p:sp>
        <p:sp>
          <p:nvSpPr>
            <p:cNvPr id="16" name="Left Brace 15"/>
            <p:cNvSpPr/>
            <p:nvPr/>
          </p:nvSpPr>
          <p:spPr>
            <a:xfrm>
              <a:off x="220787" y="2566282"/>
              <a:ext cx="283565" cy="3691643"/>
            </a:xfrm>
            <a:prstGeom prst="leftBrace">
              <a:avLst>
                <a:gd name="adj1" fmla="val 0"/>
                <a:gd name="adj2" fmla="val 50000"/>
              </a:avLst>
            </a:prstGeom>
            <a:noFill/>
            <a:ln w="38100" cap="flat" cmpd="sng" algn="ctr">
              <a:solidFill>
                <a:schemeClr val="tx1"/>
              </a:solidFill>
              <a:prstDash val="solid"/>
            </a:ln>
            <a:effectLst/>
          </p:spPr>
          <p:txBody>
            <a:bodyPr rtlCol="0" anchor="ctr"/>
            <a:lstStyle/>
            <a:p>
              <a:pPr algn="ctr" defTabSz="685983">
                <a:defRPr/>
              </a:pPr>
              <a:endParaRPr lang="en-US" sz="1350" b="1" kern="0" dirty="0">
                <a:latin typeface="Segoe UI" pitchFamily="34" charset="0"/>
                <a:ea typeface="Segoe UI" pitchFamily="34" charset="0"/>
                <a:cs typeface="Segoe UI" pitchFamily="34" charset="0"/>
              </a:endParaRPr>
            </a:p>
          </p:txBody>
        </p:sp>
      </p:grpSp>
      <p:pic>
        <p:nvPicPr>
          <p:cNvPr id="9218" name="Picture 2" descr="C:\Users\mjudge\Downloads\stock-photo-technology-and-advertisement-7413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32" y="2169885"/>
            <a:ext cx="4920046" cy="329195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Platform-Specific Serialization</a:t>
            </a:r>
          </a:p>
        </p:txBody>
      </p:sp>
      <p:sp>
        <p:nvSpPr>
          <p:cNvPr id="9" name="Text Placeholder 8"/>
          <p:cNvSpPr>
            <a:spLocks noGrp="1"/>
          </p:cNvSpPr>
          <p:nvPr>
            <p:ph type="body" sz="quarter" idx="14"/>
          </p:nvPr>
        </p:nvSpPr>
        <p:spPr/>
        <p:txBody>
          <a:bodyPr/>
          <a:lstStyle/>
          <a:p>
            <a:r>
              <a:rPr lang="en-US" dirty="0"/>
              <a:t>Serialization Specific to One Platform</a:t>
            </a:r>
          </a:p>
        </p:txBody>
      </p:sp>
      <p:sp>
        <p:nvSpPr>
          <p:cNvPr id="10" name="Text Placeholder 9"/>
          <p:cNvSpPr>
            <a:spLocks noGrp="1"/>
          </p:cNvSpPr>
          <p:nvPr>
            <p:ph type="body" sz="quarter" idx="16"/>
          </p:nvPr>
        </p:nvSpPr>
        <p:spPr/>
        <p:txBody>
          <a:bodyPr/>
          <a:lstStyle/>
          <a:p>
            <a:r>
              <a:rPr lang="en-US" dirty="0"/>
              <a:t>Disadvantages</a:t>
            </a:r>
          </a:p>
        </p:txBody>
      </p:sp>
      <p:sp>
        <p:nvSpPr>
          <p:cNvPr id="11" name="Text Placeholder 10"/>
          <p:cNvSpPr>
            <a:spLocks noGrp="1"/>
          </p:cNvSpPr>
          <p:nvPr>
            <p:ph type="body" sz="quarter" idx="19"/>
          </p:nvPr>
        </p:nvSpPr>
        <p:spPr/>
        <p:txBody>
          <a:bodyPr/>
          <a:lstStyle/>
          <a:p>
            <a:pPr marL="285750" indent="-285750">
              <a:buClr>
                <a:schemeClr val="accent1"/>
              </a:buClr>
              <a:buFont typeface="Arial" panose="020B0604020202020204" pitchFamily="34" charset="0"/>
              <a:buChar char="•"/>
            </a:pPr>
            <a:r>
              <a:rPr lang="en-US" dirty="0"/>
              <a:t>Java Serialization</a:t>
            </a:r>
          </a:p>
          <a:p>
            <a:pPr marL="285750" indent="-285750">
              <a:buClr>
                <a:schemeClr val="accent1"/>
              </a:buClr>
              <a:buFont typeface="Arial" panose="020B0604020202020204" pitchFamily="34" charset="0"/>
              <a:buChar char="•"/>
            </a:pPr>
            <a:r>
              <a:rPr lang="en-US" dirty="0"/>
              <a:t>Python Pickle</a:t>
            </a:r>
          </a:p>
          <a:p>
            <a:pPr marL="285750" indent="-285750">
              <a:buClr>
                <a:schemeClr val="accent1"/>
              </a:buClr>
              <a:buFont typeface="Arial" panose="020B0604020202020204" pitchFamily="34" charset="0"/>
              <a:buChar char="•"/>
            </a:pPr>
            <a:r>
              <a:rPr lang="en-US" dirty="0"/>
              <a:t>.NET Remoting</a:t>
            </a:r>
          </a:p>
        </p:txBody>
      </p:sp>
      <p:sp>
        <p:nvSpPr>
          <p:cNvPr id="12" name="Text Placeholder 11"/>
          <p:cNvSpPr>
            <a:spLocks noGrp="1"/>
          </p:cNvSpPr>
          <p:nvPr>
            <p:ph type="body" sz="quarter" idx="21"/>
          </p:nvPr>
        </p:nvSpPr>
        <p:spPr/>
        <p:txBody>
          <a:bodyPr/>
          <a:lstStyle/>
          <a:p>
            <a:pPr marL="285750" indent="-285750">
              <a:buClr>
                <a:schemeClr val="accent1"/>
              </a:buClr>
              <a:buFont typeface="Arial" panose="020B0604020202020204" pitchFamily="34" charset="0"/>
              <a:buChar char="•"/>
            </a:pPr>
            <a:r>
              <a:rPr lang="en-US" dirty="0"/>
              <a:t>Typically inefficient and slow</a:t>
            </a:r>
          </a:p>
          <a:p>
            <a:pPr marL="285750" indent="-285750">
              <a:buClr>
                <a:schemeClr val="accent1"/>
              </a:buClr>
              <a:buFont typeface="Arial" panose="020B0604020202020204" pitchFamily="34" charset="0"/>
              <a:buChar char="•"/>
            </a:pPr>
            <a:r>
              <a:rPr lang="en-US" dirty="0"/>
              <a:t>Not portable</a:t>
            </a:r>
          </a:p>
          <a:p>
            <a:pPr marL="285750" indent="-285750">
              <a:buClr>
                <a:schemeClr val="accent1"/>
              </a:buClr>
              <a:buFont typeface="Arial" panose="020B0604020202020204" pitchFamily="34" charset="0"/>
              <a:buChar char="•"/>
            </a:pPr>
            <a:r>
              <a:rPr lang="en-US" dirty="0"/>
              <a:t>Not cross-platform</a:t>
            </a:r>
          </a:p>
        </p:txBody>
      </p:sp>
      <p:sp>
        <p:nvSpPr>
          <p:cNvPr id="14"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XML</a:t>
            </a:r>
            <a:r>
              <a:rPr lang="en-US" dirty="0"/>
              <a:t> and Example</a:t>
            </a:r>
            <a:endParaRPr dirty="0"/>
          </a:p>
        </p:txBody>
      </p:sp>
      <p:sp>
        <p:nvSpPr>
          <p:cNvPr id="3" name="Content Placeholder 2"/>
          <p:cNvSpPr>
            <a:spLocks noGrp="1"/>
          </p:cNvSpPr>
          <p:nvPr>
            <p:ph idx="1"/>
          </p:nvPr>
        </p:nvSpPr>
        <p:spPr>
          <a:xfrm>
            <a:off x="307689" y="49969"/>
            <a:ext cx="8486775" cy="3946341"/>
          </a:xfrm>
        </p:spPr>
        <p:txBody>
          <a:bodyPr/>
          <a:lstStyle/>
          <a:p>
            <a:endParaRPr dirty="0"/>
          </a:p>
          <a:p>
            <a:endParaRPr dirty="0"/>
          </a:p>
          <a:p>
            <a:endParaRPr dirty="0"/>
          </a:p>
          <a:p>
            <a:r>
              <a:rPr dirty="0"/>
              <a:t> XML was historically used, especially with SOAP.</a:t>
            </a:r>
          </a:p>
          <a:p>
            <a:r>
              <a:rPr dirty="0"/>
              <a:t> Not frequently used:</a:t>
            </a:r>
          </a:p>
          <a:p>
            <a:pPr lvl="1"/>
            <a:r>
              <a:rPr dirty="0"/>
              <a:t> Complex</a:t>
            </a:r>
          </a:p>
          <a:p>
            <a:pPr lvl="1"/>
            <a:r>
              <a:rPr dirty="0"/>
              <a:t> Verbose</a:t>
            </a:r>
          </a:p>
          <a:p>
            <a:pPr lvl="1"/>
            <a:r>
              <a:rPr dirty="0"/>
              <a:t> Inefficient</a:t>
            </a:r>
          </a:p>
          <a:p>
            <a:pPr lvl="1"/>
            <a:r>
              <a:rPr dirty="0"/>
              <a:t> Not very readable by humans</a:t>
            </a:r>
            <a:endParaRPr lang="en-US" dirty="0"/>
          </a:p>
          <a:p>
            <a:pPr marL="0" lvl="1" indent="0">
              <a:buNone/>
            </a:pPr>
            <a:endParaRPr lang="en-US" dirty="0"/>
          </a:p>
          <a:p>
            <a:pPr marL="0" lvl="1" indent="0">
              <a:buNone/>
            </a:pPr>
            <a:r>
              <a:rPr lang="en-US" dirty="0"/>
              <a:t>Example:</a:t>
            </a:r>
          </a:p>
        </p:txBody>
      </p:sp>
      <p:pic>
        <p:nvPicPr>
          <p:cNvPr id="4" name="Picture 3" descr="markup-525693_640.png"/>
          <p:cNvPicPr>
            <a:picLocks noChangeAspect="1"/>
          </p:cNvPicPr>
          <p:nvPr/>
        </p:nvPicPr>
        <p:blipFill>
          <a:blip r:embed="rId3"/>
          <a:stretch>
            <a:fillRect/>
          </a:stretch>
        </p:blipFill>
        <p:spPr>
          <a:xfrm>
            <a:off x="7137653" y="1339703"/>
            <a:ext cx="1486475" cy="1366874"/>
          </a:xfrm>
          <a:prstGeom prst="rect">
            <a:avLst/>
          </a:prstGeom>
        </p:spPr>
      </p:pic>
      <p:pic>
        <p:nvPicPr>
          <p:cNvPr id="5" name="Picture 4" descr="1.png"/>
          <p:cNvPicPr>
            <a:picLocks noChangeAspect="1"/>
          </p:cNvPicPr>
          <p:nvPr/>
        </p:nvPicPr>
        <p:blipFill>
          <a:blip r:embed="rId4"/>
          <a:stretch>
            <a:fillRect/>
          </a:stretch>
        </p:blipFill>
        <p:spPr>
          <a:xfrm>
            <a:off x="53165" y="3753288"/>
            <a:ext cx="9045831" cy="2410691"/>
          </a:xfrm>
          <a:prstGeom prst="rect">
            <a:avLst/>
          </a:prstGeom>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JSON</a:t>
            </a:r>
            <a:r>
              <a:rPr lang="en-US" dirty="0"/>
              <a:t> and Example</a:t>
            </a:r>
            <a:endParaRPr dirty="0"/>
          </a:p>
        </p:txBody>
      </p:sp>
      <p:sp>
        <p:nvSpPr>
          <p:cNvPr id="3" name="Content Placeholder 2"/>
          <p:cNvSpPr>
            <a:spLocks noGrp="1"/>
          </p:cNvSpPr>
          <p:nvPr>
            <p:ph idx="1"/>
          </p:nvPr>
        </p:nvSpPr>
        <p:spPr>
          <a:xfrm>
            <a:off x="328945" y="81885"/>
            <a:ext cx="8486775" cy="4074432"/>
          </a:xfrm>
        </p:spPr>
        <p:txBody>
          <a:bodyPr/>
          <a:lstStyle/>
          <a:p>
            <a:endParaRPr dirty="0"/>
          </a:p>
          <a:p>
            <a:endParaRPr dirty="0"/>
          </a:p>
          <a:p>
            <a:endParaRPr dirty="0"/>
          </a:p>
          <a:p>
            <a:r>
              <a:rPr dirty="0"/>
              <a:t> </a:t>
            </a:r>
            <a:r>
              <a:rPr lang="en-US" dirty="0"/>
              <a:t>JSON: </a:t>
            </a:r>
            <a:r>
              <a:rPr dirty="0"/>
              <a:t>JavaScript Object Notation</a:t>
            </a:r>
          </a:p>
          <a:p>
            <a:r>
              <a:rPr dirty="0"/>
              <a:t> </a:t>
            </a:r>
            <a:r>
              <a:rPr dirty="0">
                <a:solidFill>
                  <a:srgbClr val="E87722"/>
                </a:solidFill>
              </a:rPr>
              <a:t>Advantages:</a:t>
            </a:r>
          </a:p>
          <a:p>
            <a:pPr lvl="1"/>
            <a:r>
              <a:rPr dirty="0"/>
              <a:t>Human </a:t>
            </a:r>
            <a:r>
              <a:rPr lang="en-US" dirty="0"/>
              <a:t>r</a:t>
            </a:r>
            <a:r>
              <a:rPr dirty="0"/>
              <a:t>eadable</a:t>
            </a:r>
          </a:p>
          <a:p>
            <a:pPr lvl="1"/>
            <a:r>
              <a:rPr dirty="0"/>
              <a:t>Self-</a:t>
            </a:r>
            <a:r>
              <a:rPr lang="en-US" dirty="0"/>
              <a:t>d</a:t>
            </a:r>
            <a:r>
              <a:rPr dirty="0"/>
              <a:t>escribing</a:t>
            </a:r>
          </a:p>
          <a:p>
            <a:pPr lvl="1"/>
            <a:r>
              <a:rPr dirty="0"/>
              <a:t>Easy to </a:t>
            </a:r>
            <a:r>
              <a:rPr lang="en-US" dirty="0"/>
              <a:t>p</a:t>
            </a:r>
            <a:r>
              <a:rPr dirty="0"/>
              <a:t>arse</a:t>
            </a:r>
          </a:p>
          <a:p>
            <a:r>
              <a:rPr dirty="0"/>
              <a:t> </a:t>
            </a:r>
            <a:r>
              <a:rPr dirty="0">
                <a:solidFill>
                  <a:srgbClr val="E87722"/>
                </a:solidFill>
              </a:rPr>
              <a:t>Disadvantages:</a:t>
            </a:r>
            <a:endParaRPr lang="en-US" dirty="0">
              <a:solidFill>
                <a:srgbClr val="E87722"/>
              </a:solidFill>
            </a:endParaRPr>
          </a:p>
          <a:p>
            <a:pPr lvl="1"/>
            <a:r>
              <a:rPr dirty="0"/>
              <a:t>Verbose</a:t>
            </a:r>
            <a:endParaRPr lang="en-US" dirty="0"/>
          </a:p>
          <a:p>
            <a:pPr lvl="1"/>
            <a:r>
              <a:rPr dirty="0"/>
              <a:t>Slow to scan sequentially</a:t>
            </a:r>
          </a:p>
          <a:p>
            <a:r>
              <a:rPr dirty="0"/>
              <a:t> JSON can be compressed (ZIP, </a:t>
            </a:r>
            <a:r>
              <a:rPr dirty="0" err="1"/>
              <a:t>gzip</a:t>
            </a:r>
            <a:r>
              <a:rPr dirty="0"/>
              <a:t>, etc</a:t>
            </a:r>
            <a:r>
              <a:rPr lang="en-US" dirty="0"/>
              <a:t>.</a:t>
            </a:r>
            <a:r>
              <a:rPr dirty="0"/>
              <a:t>)</a:t>
            </a:r>
            <a:endParaRPr lang="en-US" dirty="0"/>
          </a:p>
          <a:p>
            <a:r>
              <a:rPr lang="en-US" dirty="0"/>
              <a:t>Example:</a:t>
            </a:r>
            <a:endParaRPr dirty="0"/>
          </a:p>
        </p:txBody>
      </p:sp>
      <p:pic>
        <p:nvPicPr>
          <p:cNvPr id="4" name="Picture 3" descr="json-logo.png"/>
          <p:cNvPicPr>
            <a:picLocks noChangeAspect="1"/>
          </p:cNvPicPr>
          <p:nvPr/>
        </p:nvPicPr>
        <p:blipFill>
          <a:blip r:embed="rId3"/>
          <a:stretch>
            <a:fillRect/>
          </a:stretch>
        </p:blipFill>
        <p:spPr>
          <a:xfrm>
            <a:off x="6605583" y="1424763"/>
            <a:ext cx="2120900" cy="1016000"/>
          </a:xfrm>
          <a:prstGeom prst="rect">
            <a:avLst/>
          </a:prstGeom>
        </p:spPr>
      </p:pic>
      <p:pic>
        <p:nvPicPr>
          <p:cNvPr id="5" name="Picture 4" descr="1.png"/>
          <p:cNvPicPr>
            <a:picLocks noChangeAspect="1"/>
          </p:cNvPicPr>
          <p:nvPr/>
        </p:nvPicPr>
        <p:blipFill>
          <a:blip r:embed="rId4"/>
          <a:stretch>
            <a:fillRect/>
          </a:stretch>
        </p:blipFill>
        <p:spPr>
          <a:xfrm>
            <a:off x="0" y="4811437"/>
            <a:ext cx="3454400" cy="1460500"/>
          </a:xfrm>
          <a:prstGeom prst="rect">
            <a:avLst/>
          </a:prstGeom>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BSON</a:t>
            </a:r>
          </a:p>
        </p:txBody>
      </p:sp>
      <p:sp>
        <p:nvSpPr>
          <p:cNvPr id="3" name="Content Placeholder 2"/>
          <p:cNvSpPr>
            <a:spLocks noGrp="1"/>
          </p:cNvSpPr>
          <p:nvPr>
            <p:ph idx="1"/>
          </p:nvPr>
        </p:nvSpPr>
        <p:spPr>
          <a:xfrm>
            <a:off x="286419" y="106330"/>
            <a:ext cx="8486775" cy="4074432"/>
          </a:xfrm>
        </p:spPr>
        <p:txBody>
          <a:bodyPr/>
          <a:lstStyle/>
          <a:p>
            <a:endParaRPr dirty="0"/>
          </a:p>
          <a:p>
            <a:endParaRPr dirty="0"/>
          </a:p>
          <a:p>
            <a:endParaRPr dirty="0"/>
          </a:p>
          <a:p>
            <a:r>
              <a:rPr dirty="0"/>
              <a:t> Binary JSON</a:t>
            </a:r>
            <a:r>
              <a:rPr lang="en-US" dirty="0"/>
              <a:t>:</a:t>
            </a:r>
            <a:endParaRPr dirty="0"/>
          </a:p>
          <a:p>
            <a:pPr lvl="1"/>
            <a:r>
              <a:rPr dirty="0"/>
              <a:t> Uses </a:t>
            </a:r>
            <a:r>
              <a:rPr lang="en-US" dirty="0"/>
              <a:t>p</a:t>
            </a:r>
            <a:r>
              <a:rPr dirty="0"/>
              <a:t>acked binary format</a:t>
            </a:r>
          </a:p>
          <a:p>
            <a:pPr lvl="1"/>
            <a:r>
              <a:rPr dirty="0"/>
              <a:t> Uses a "length" field to facilitate faster scanning</a:t>
            </a:r>
          </a:p>
          <a:p>
            <a:pPr lvl="1"/>
            <a:r>
              <a:rPr dirty="0"/>
              <a:t> Row-</a:t>
            </a:r>
            <a:r>
              <a:rPr lang="en-US" dirty="0"/>
              <a:t>b</a:t>
            </a:r>
            <a:r>
              <a:rPr dirty="0"/>
              <a:t>ased</a:t>
            </a:r>
          </a:p>
        </p:txBody>
      </p:sp>
      <p:pic>
        <p:nvPicPr>
          <p:cNvPr id="4" name="Picture 3" descr="bson.png"/>
          <p:cNvPicPr>
            <a:picLocks noChangeAspect="1"/>
          </p:cNvPicPr>
          <p:nvPr/>
        </p:nvPicPr>
        <p:blipFill>
          <a:blip r:embed="rId3"/>
          <a:stretch>
            <a:fillRect/>
          </a:stretch>
        </p:blipFill>
        <p:spPr>
          <a:xfrm>
            <a:off x="5156898" y="1344677"/>
            <a:ext cx="3987102" cy="957862"/>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Protocol Buffers (</a:t>
            </a:r>
            <a:r>
              <a:rPr dirty="0" err="1"/>
              <a:t>protobuf</a:t>
            </a:r>
            <a:r>
              <a:rPr dirty="0"/>
              <a:t>)</a:t>
            </a:r>
          </a:p>
        </p:txBody>
      </p:sp>
      <p:sp>
        <p:nvSpPr>
          <p:cNvPr id="3" name="Content Placeholder 2"/>
          <p:cNvSpPr>
            <a:spLocks noGrp="1"/>
          </p:cNvSpPr>
          <p:nvPr>
            <p:ph idx="1"/>
          </p:nvPr>
        </p:nvSpPr>
        <p:spPr>
          <a:xfrm>
            <a:off x="360846" y="193254"/>
            <a:ext cx="8486775" cy="4074432"/>
          </a:xfrm>
        </p:spPr>
        <p:txBody>
          <a:bodyPr/>
          <a:lstStyle/>
          <a:p>
            <a:endParaRPr dirty="0"/>
          </a:p>
          <a:p>
            <a:endParaRPr dirty="0"/>
          </a:p>
          <a:p>
            <a:endParaRPr dirty="0"/>
          </a:p>
          <a:p>
            <a:pPr marL="0" lvl="1" indent="0">
              <a:buNone/>
            </a:pPr>
            <a:r>
              <a:rPr lang="en-US" dirty="0" err="1"/>
              <a:t>protobuf</a:t>
            </a:r>
            <a:r>
              <a:rPr lang="en-US" dirty="0"/>
              <a:t>:</a:t>
            </a:r>
          </a:p>
          <a:p>
            <a:pPr lvl="1"/>
            <a:r>
              <a:rPr dirty="0"/>
              <a:t>Developed by Google</a:t>
            </a:r>
          </a:p>
          <a:p>
            <a:pPr lvl="1"/>
            <a:r>
              <a:rPr dirty="0"/>
              <a:t>Both a format and a protocol</a:t>
            </a:r>
          </a:p>
          <a:p>
            <a:pPr lvl="1"/>
            <a:r>
              <a:rPr dirty="0"/>
              <a:t>Binary</a:t>
            </a:r>
          </a:p>
          <a:p>
            <a:pPr lvl="1"/>
            <a:r>
              <a:rPr dirty="0"/>
              <a:t>No RPC, but </a:t>
            </a:r>
            <a:r>
              <a:rPr dirty="0" err="1"/>
              <a:t>gRPC</a:t>
            </a:r>
            <a:r>
              <a:rPr dirty="0"/>
              <a:t> framework exists to do RPC with </a:t>
            </a:r>
            <a:r>
              <a:rPr dirty="0" err="1"/>
              <a:t>protobuf</a:t>
            </a:r>
            <a:endParaRPr dirty="0"/>
          </a:p>
        </p:txBody>
      </p:sp>
      <p:pic>
        <p:nvPicPr>
          <p:cNvPr id="4" name="Picture 3" descr="protobuf.png"/>
          <p:cNvPicPr>
            <a:picLocks noChangeAspect="1"/>
          </p:cNvPicPr>
          <p:nvPr/>
        </p:nvPicPr>
        <p:blipFill>
          <a:blip r:embed="rId3"/>
          <a:stretch>
            <a:fillRect/>
          </a:stretch>
        </p:blipFill>
        <p:spPr>
          <a:xfrm>
            <a:off x="6382300" y="1320800"/>
            <a:ext cx="2159000" cy="1016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Facilities and Logistics</a:t>
            </a:r>
          </a:p>
        </p:txBody>
      </p:sp>
      <p:graphicFrame>
        <p:nvGraphicFramePr>
          <p:cNvPr id="6" name="Table 5"/>
          <p:cNvGraphicFramePr>
            <a:graphicFrameLocks noGrp="1"/>
          </p:cNvGraphicFramePr>
          <p:nvPr>
            <p:extLst>
              <p:ext uri="{D42A27DB-BD31-4B8C-83A1-F6EECF244321}">
                <p14:modId xmlns:p14="http://schemas.microsoft.com/office/powerpoint/2010/main" val="1249176876"/>
              </p:ext>
            </p:extLst>
          </p:nvPr>
        </p:nvGraphicFramePr>
        <p:xfrm>
          <a:off x="716831" y="1356246"/>
          <a:ext cx="7710339" cy="455676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Please turn off or set your phones to vibrate!</a:t>
                      </a: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Restrooms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Emergency Exiting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Phones and Computers</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Sign In</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Breaks and Lunch</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Participant Manual and Workbook</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Seating</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Q &amp; A</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3</a:t>
            </a:fld>
            <a:endParaRPr lang="en-US" dirty="0"/>
          </a:p>
        </p:txBody>
      </p:sp>
    </p:spTree>
    <p:custDataLst>
      <p:tags r:id="rId1"/>
    </p:custDataLst>
    <p:extLst>
      <p:ext uri="{BB962C8B-B14F-4D97-AF65-F5344CB8AC3E}">
        <p14:creationId xmlns:p14="http://schemas.microsoft.com/office/powerpoint/2010/main" val="326210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Thrift</a:t>
            </a:r>
          </a:p>
        </p:txBody>
      </p:sp>
      <p:sp>
        <p:nvSpPr>
          <p:cNvPr id="3" name="Content Placeholder 2"/>
          <p:cNvSpPr>
            <a:spLocks noGrp="1"/>
          </p:cNvSpPr>
          <p:nvPr>
            <p:ph idx="1"/>
          </p:nvPr>
        </p:nvSpPr>
        <p:spPr>
          <a:xfrm>
            <a:off x="371480" y="116963"/>
            <a:ext cx="8486775" cy="4074432"/>
          </a:xfrm>
        </p:spPr>
        <p:txBody>
          <a:bodyPr/>
          <a:lstStyle/>
          <a:p>
            <a:endParaRPr dirty="0"/>
          </a:p>
          <a:p>
            <a:endParaRPr dirty="0"/>
          </a:p>
          <a:p>
            <a:endParaRPr dirty="0"/>
          </a:p>
          <a:p>
            <a:pPr marL="0" lvl="1" indent="0">
              <a:buNone/>
            </a:pPr>
            <a:r>
              <a:rPr lang="en-US" dirty="0"/>
              <a:t>Thrift:</a:t>
            </a:r>
          </a:p>
          <a:p>
            <a:pPr lvl="1"/>
            <a:r>
              <a:rPr dirty="0"/>
              <a:t>Developed by Facebook</a:t>
            </a:r>
          </a:p>
          <a:p>
            <a:pPr lvl="1"/>
            <a:r>
              <a:rPr dirty="0"/>
              <a:t>Both a format and a protocol</a:t>
            </a:r>
          </a:p>
          <a:p>
            <a:pPr lvl="1"/>
            <a:r>
              <a:rPr dirty="0"/>
              <a:t>Binary</a:t>
            </a:r>
          </a:p>
          <a:p>
            <a:pPr lvl="1"/>
            <a:r>
              <a:rPr dirty="0"/>
              <a:t>Supports </a:t>
            </a:r>
            <a:r>
              <a:rPr lang="en-US" dirty="0"/>
              <a:t>v</a:t>
            </a:r>
            <a:r>
              <a:rPr dirty="0"/>
              <a:t>ersioning</a:t>
            </a:r>
          </a:p>
        </p:txBody>
      </p:sp>
      <p:pic>
        <p:nvPicPr>
          <p:cNvPr id="4" name="Picture 3" descr="apache-thrift-logo.png"/>
          <p:cNvPicPr>
            <a:picLocks noChangeAspect="1"/>
          </p:cNvPicPr>
          <p:nvPr/>
        </p:nvPicPr>
        <p:blipFill>
          <a:blip r:embed="rId3"/>
          <a:stretch>
            <a:fillRect/>
          </a:stretch>
        </p:blipFill>
        <p:spPr>
          <a:xfrm>
            <a:off x="5138290" y="1562986"/>
            <a:ext cx="3505200" cy="762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Bond</a:t>
            </a:r>
          </a:p>
        </p:txBody>
      </p:sp>
      <p:sp>
        <p:nvSpPr>
          <p:cNvPr id="3" name="Content Placeholder 2"/>
          <p:cNvSpPr>
            <a:spLocks noGrp="1"/>
          </p:cNvSpPr>
          <p:nvPr>
            <p:ph idx="1"/>
          </p:nvPr>
        </p:nvSpPr>
        <p:spPr>
          <a:xfrm>
            <a:off x="392741" y="581616"/>
            <a:ext cx="8486775" cy="4074432"/>
          </a:xfrm>
        </p:spPr>
        <p:txBody>
          <a:bodyPr/>
          <a:lstStyle/>
          <a:p>
            <a:endParaRPr dirty="0"/>
          </a:p>
          <a:p>
            <a:endParaRPr dirty="0"/>
          </a:p>
          <a:p>
            <a:pPr marL="0" lvl="1" indent="0">
              <a:buNone/>
            </a:pPr>
            <a:r>
              <a:rPr lang="en-US" dirty="0"/>
              <a:t>Bond:</a:t>
            </a:r>
          </a:p>
          <a:p>
            <a:pPr lvl="1"/>
            <a:r>
              <a:rPr dirty="0"/>
              <a:t>Developed by Microsoft</a:t>
            </a:r>
          </a:p>
          <a:p>
            <a:pPr lvl="1"/>
            <a:r>
              <a:rPr dirty="0"/>
              <a:t>Both a format and a protocol/RPC</a:t>
            </a:r>
          </a:p>
          <a:p>
            <a:pPr lvl="1"/>
            <a:r>
              <a:rPr dirty="0"/>
              <a:t>Binary</a:t>
            </a:r>
          </a:p>
        </p:txBody>
      </p:sp>
      <p:pic>
        <p:nvPicPr>
          <p:cNvPr id="6" name="Picture 5">
            <a:extLst>
              <a:ext uri="{FF2B5EF4-FFF2-40B4-BE49-F238E27FC236}">
                <a16:creationId xmlns:a16="http://schemas.microsoft.com/office/drawing/2014/main" id="{CF4B65CF-A9C6-D940-8B54-7AD807B89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58" y="3461896"/>
            <a:ext cx="6237807" cy="2863967"/>
          </a:xfrm>
          <a:prstGeom prst="rect">
            <a:avLst/>
          </a:prstGeom>
        </p:spPr>
      </p:pic>
      <p:pic>
        <p:nvPicPr>
          <p:cNvPr id="6146" name="Picture 2" descr="C:\Users\mjudge\Desktop\Bo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14" y="1110343"/>
            <a:ext cx="1988207" cy="124904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Avro</a:t>
            </a:r>
          </a:p>
        </p:txBody>
      </p:sp>
      <p:sp>
        <p:nvSpPr>
          <p:cNvPr id="3" name="Content Placeholder 2"/>
          <p:cNvSpPr>
            <a:spLocks noGrp="1"/>
          </p:cNvSpPr>
          <p:nvPr>
            <p:ph idx="1"/>
          </p:nvPr>
        </p:nvSpPr>
        <p:spPr>
          <a:xfrm>
            <a:off x="392741" y="570975"/>
            <a:ext cx="8486775" cy="4074432"/>
          </a:xfrm>
        </p:spPr>
        <p:txBody>
          <a:bodyPr/>
          <a:lstStyle/>
          <a:p>
            <a:endParaRPr dirty="0"/>
          </a:p>
          <a:p>
            <a:endParaRPr dirty="0"/>
          </a:p>
          <a:p>
            <a:pPr marL="0" lvl="1" indent="0">
              <a:buNone/>
            </a:pPr>
            <a:r>
              <a:rPr lang="en-US" dirty="0"/>
              <a:t>Avro:</a:t>
            </a:r>
          </a:p>
          <a:p>
            <a:pPr lvl="1"/>
            <a:r>
              <a:rPr dirty="0"/>
              <a:t>Mainly used in Hadoop/Big Data</a:t>
            </a:r>
          </a:p>
          <a:p>
            <a:pPr lvl="1"/>
            <a:r>
              <a:rPr dirty="0"/>
              <a:t>Supports RPC</a:t>
            </a:r>
          </a:p>
          <a:p>
            <a:pPr lvl="1"/>
            <a:r>
              <a:rPr dirty="0"/>
              <a:t>Self-</a:t>
            </a:r>
            <a:r>
              <a:rPr lang="en-US" dirty="0"/>
              <a:t>d</a:t>
            </a:r>
            <a:r>
              <a:rPr dirty="0"/>
              <a:t>escribing</a:t>
            </a:r>
          </a:p>
          <a:p>
            <a:pPr lvl="1"/>
            <a:r>
              <a:rPr dirty="0"/>
              <a:t>Advanced </a:t>
            </a:r>
            <a:r>
              <a:rPr lang="en-US" dirty="0"/>
              <a:t>s</a:t>
            </a:r>
            <a:r>
              <a:rPr dirty="0"/>
              <a:t>chema </a:t>
            </a:r>
            <a:r>
              <a:rPr lang="en-US" dirty="0"/>
              <a:t>e</a:t>
            </a:r>
            <a:r>
              <a:rPr dirty="0"/>
              <a:t>volution </a:t>
            </a:r>
            <a:r>
              <a:rPr lang="en-US" dirty="0"/>
              <a:t>f</a:t>
            </a:r>
            <a:r>
              <a:rPr dirty="0"/>
              <a:t>eatures</a:t>
            </a:r>
          </a:p>
          <a:p>
            <a:pPr lvl="1"/>
            <a:r>
              <a:rPr dirty="0"/>
              <a:t>Row-</a:t>
            </a:r>
            <a:r>
              <a:rPr lang="en-US" dirty="0"/>
              <a:t>b</a:t>
            </a:r>
            <a:r>
              <a:rPr dirty="0"/>
              <a:t>ased</a:t>
            </a:r>
          </a:p>
        </p:txBody>
      </p:sp>
      <p:pic>
        <p:nvPicPr>
          <p:cNvPr id="4" name="Picture 3" descr="avro-logo.png"/>
          <p:cNvPicPr>
            <a:picLocks noChangeAspect="1"/>
          </p:cNvPicPr>
          <p:nvPr/>
        </p:nvPicPr>
        <p:blipFill>
          <a:blip r:embed="rId3"/>
          <a:stretch>
            <a:fillRect/>
          </a:stretch>
        </p:blipFill>
        <p:spPr>
          <a:xfrm>
            <a:off x="5786875" y="1414130"/>
            <a:ext cx="2981883" cy="928211"/>
          </a:xfrm>
          <a:prstGeom prst="rect">
            <a:avLst/>
          </a:prstGeom>
        </p:spPr>
      </p:pic>
      <p:pic>
        <p:nvPicPr>
          <p:cNvPr id="8" name="Picture 7">
            <a:extLst>
              <a:ext uri="{FF2B5EF4-FFF2-40B4-BE49-F238E27FC236}">
                <a16:creationId xmlns:a16="http://schemas.microsoft.com/office/drawing/2014/main" id="{8AF2B82E-42F5-124B-8AB6-F48E1735C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148" y="3359888"/>
            <a:ext cx="6509706" cy="301752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Parquet</a:t>
            </a:r>
          </a:p>
        </p:txBody>
      </p:sp>
      <p:sp>
        <p:nvSpPr>
          <p:cNvPr id="3" name="Content Placeholder 2"/>
          <p:cNvSpPr>
            <a:spLocks noGrp="1"/>
          </p:cNvSpPr>
          <p:nvPr>
            <p:ph idx="1"/>
          </p:nvPr>
        </p:nvSpPr>
        <p:spPr>
          <a:xfrm>
            <a:off x="328947" y="496552"/>
            <a:ext cx="8486775" cy="4074432"/>
          </a:xfrm>
        </p:spPr>
        <p:txBody>
          <a:bodyPr/>
          <a:lstStyle/>
          <a:p>
            <a:endParaRPr dirty="0"/>
          </a:p>
          <a:p>
            <a:endParaRPr dirty="0"/>
          </a:p>
          <a:p>
            <a:r>
              <a:rPr dirty="0"/>
              <a:t> </a:t>
            </a:r>
            <a:r>
              <a:rPr lang="en-US" dirty="0"/>
              <a:t>Parquet:</a:t>
            </a:r>
          </a:p>
          <a:p>
            <a:pPr lvl="1"/>
            <a:r>
              <a:rPr dirty="0"/>
              <a:t>File and Serialization format</a:t>
            </a:r>
          </a:p>
          <a:p>
            <a:pPr lvl="1"/>
            <a:r>
              <a:rPr lang="en-US" dirty="0"/>
              <a:t>U</a:t>
            </a:r>
            <a:r>
              <a:rPr dirty="0"/>
              <a:t>ses Thrift for RPC/</a:t>
            </a:r>
            <a:r>
              <a:rPr lang="en-US" dirty="0"/>
              <a:t>p</a:t>
            </a:r>
            <a:r>
              <a:rPr dirty="0"/>
              <a:t>rotocol</a:t>
            </a:r>
          </a:p>
          <a:p>
            <a:pPr lvl="1"/>
            <a:r>
              <a:rPr dirty="0"/>
              <a:t>Columnar</a:t>
            </a:r>
          </a:p>
          <a:p>
            <a:pPr lvl="1"/>
            <a:r>
              <a:rPr dirty="0"/>
              <a:t>Limited </a:t>
            </a:r>
            <a:r>
              <a:rPr lang="en-US" dirty="0"/>
              <a:t>s</a:t>
            </a:r>
            <a:r>
              <a:rPr dirty="0"/>
              <a:t>chema </a:t>
            </a:r>
            <a:r>
              <a:rPr lang="en-US" dirty="0"/>
              <a:t>e</a:t>
            </a:r>
            <a:r>
              <a:rPr dirty="0"/>
              <a:t>volution</a:t>
            </a:r>
          </a:p>
          <a:p>
            <a:pPr lvl="1"/>
            <a:r>
              <a:rPr dirty="0"/>
              <a:t>Self-</a:t>
            </a:r>
            <a:r>
              <a:rPr lang="en-US" dirty="0"/>
              <a:t>d</a:t>
            </a:r>
            <a:r>
              <a:rPr dirty="0"/>
              <a:t>escribing</a:t>
            </a:r>
          </a:p>
        </p:txBody>
      </p:sp>
      <p:pic>
        <p:nvPicPr>
          <p:cNvPr id="4" name="Picture 3" descr="parquet_logo.png"/>
          <p:cNvPicPr>
            <a:picLocks noChangeAspect="1"/>
          </p:cNvPicPr>
          <p:nvPr/>
        </p:nvPicPr>
        <p:blipFill>
          <a:blip r:embed="rId3"/>
          <a:stretch>
            <a:fillRect/>
          </a:stretch>
        </p:blipFill>
        <p:spPr>
          <a:xfrm>
            <a:off x="6467360" y="1531088"/>
            <a:ext cx="2387600" cy="635000"/>
          </a:xfrm>
          <a:prstGeom prst="rect">
            <a:avLst/>
          </a:prstGeom>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131283959"/>
              </p:ext>
            </p:extLst>
          </p:nvPr>
        </p:nvGraphicFramePr>
        <p:xfrm>
          <a:off x="85062" y="1562986"/>
          <a:ext cx="8973878" cy="4160520"/>
        </p:xfrm>
        <a:graphic>
          <a:graphicData uri="http://schemas.openxmlformats.org/drawingml/2006/table">
            <a:tbl>
              <a:tblPr firstRow="1" bandRow="1">
                <a:tableStyleId>{5C22544A-7EE6-4342-B048-85BDC9FD1C3A}</a:tableStyleId>
              </a:tblPr>
              <a:tblGrid>
                <a:gridCol w="861236">
                  <a:extLst>
                    <a:ext uri="{9D8B030D-6E8A-4147-A177-3AD203B41FA5}">
                      <a16:colId xmlns:a16="http://schemas.microsoft.com/office/drawing/2014/main" val="20000"/>
                    </a:ext>
                  </a:extLst>
                </a:gridCol>
                <a:gridCol w="882502">
                  <a:extLst>
                    <a:ext uri="{9D8B030D-6E8A-4147-A177-3AD203B41FA5}">
                      <a16:colId xmlns:a16="http://schemas.microsoft.com/office/drawing/2014/main" val="20001"/>
                    </a:ext>
                  </a:extLst>
                </a:gridCol>
                <a:gridCol w="563526">
                  <a:extLst>
                    <a:ext uri="{9D8B030D-6E8A-4147-A177-3AD203B41FA5}">
                      <a16:colId xmlns:a16="http://schemas.microsoft.com/office/drawing/2014/main" val="20002"/>
                    </a:ext>
                  </a:extLst>
                </a:gridCol>
                <a:gridCol w="1116418">
                  <a:extLst>
                    <a:ext uri="{9D8B030D-6E8A-4147-A177-3AD203B41FA5}">
                      <a16:colId xmlns:a16="http://schemas.microsoft.com/office/drawing/2014/main" val="20003"/>
                    </a:ext>
                  </a:extLst>
                </a:gridCol>
                <a:gridCol w="1424763">
                  <a:extLst>
                    <a:ext uri="{9D8B030D-6E8A-4147-A177-3AD203B41FA5}">
                      <a16:colId xmlns:a16="http://schemas.microsoft.com/office/drawing/2014/main" val="20004"/>
                    </a:ext>
                  </a:extLst>
                </a:gridCol>
                <a:gridCol w="883241">
                  <a:extLst>
                    <a:ext uri="{9D8B030D-6E8A-4147-A177-3AD203B41FA5}">
                      <a16:colId xmlns:a16="http://schemas.microsoft.com/office/drawing/2014/main" val="20005"/>
                    </a:ext>
                  </a:extLst>
                </a:gridCol>
                <a:gridCol w="1247996">
                  <a:extLst>
                    <a:ext uri="{9D8B030D-6E8A-4147-A177-3AD203B41FA5}">
                      <a16:colId xmlns:a16="http://schemas.microsoft.com/office/drawing/2014/main" val="20006"/>
                    </a:ext>
                  </a:extLst>
                </a:gridCol>
                <a:gridCol w="1090826">
                  <a:extLst>
                    <a:ext uri="{9D8B030D-6E8A-4147-A177-3AD203B41FA5}">
                      <a16:colId xmlns:a16="http://schemas.microsoft.com/office/drawing/2014/main" val="20007"/>
                    </a:ext>
                  </a:extLst>
                </a:gridCol>
                <a:gridCol w="903370">
                  <a:extLst>
                    <a:ext uri="{9D8B030D-6E8A-4147-A177-3AD203B41FA5}">
                      <a16:colId xmlns:a16="http://schemas.microsoft.com/office/drawing/2014/main" val="20008"/>
                    </a:ext>
                  </a:extLst>
                </a:gridCol>
              </a:tblGrid>
              <a:tr h="457200">
                <a:tc>
                  <a:txBody>
                    <a:bodyPr/>
                    <a:lstStyle/>
                    <a:p>
                      <a:endParaRPr/>
                    </a:p>
                  </a:txBody>
                  <a:tcPr/>
                </a:tc>
                <a:tc>
                  <a:txBody>
                    <a:bodyPr/>
                    <a:lstStyle/>
                    <a:p>
                      <a:r>
                        <a:t>Protocol</a:t>
                      </a:r>
                    </a:p>
                  </a:txBody>
                  <a:tcPr/>
                </a:tc>
                <a:tc>
                  <a:txBody>
                    <a:bodyPr/>
                    <a:lstStyle/>
                    <a:p>
                      <a:r>
                        <a:t>RPC</a:t>
                      </a:r>
                    </a:p>
                  </a:txBody>
                  <a:tcPr/>
                </a:tc>
                <a:tc>
                  <a:txBody>
                    <a:bodyPr/>
                    <a:lstStyle/>
                    <a:p>
                      <a:r>
                        <a:t>Human Readable?</a:t>
                      </a:r>
                    </a:p>
                  </a:txBody>
                  <a:tcPr/>
                </a:tc>
                <a:tc>
                  <a:txBody>
                    <a:bodyPr/>
                    <a:lstStyle/>
                    <a:p>
                      <a:r>
                        <a:rPr dirty="0"/>
                        <a:t>Self Describing</a:t>
                      </a:r>
                    </a:p>
                  </a:txBody>
                  <a:tcPr/>
                </a:tc>
                <a:tc>
                  <a:txBody>
                    <a:bodyPr/>
                    <a:lstStyle/>
                    <a:p>
                      <a:r>
                        <a:t>Binary</a:t>
                      </a:r>
                    </a:p>
                  </a:txBody>
                  <a:tcPr/>
                </a:tc>
                <a:tc>
                  <a:txBody>
                    <a:bodyPr/>
                    <a:lstStyle/>
                    <a:p>
                      <a:r>
                        <a:t>Compressed</a:t>
                      </a:r>
                    </a:p>
                  </a:txBody>
                  <a:tcPr/>
                </a:tc>
                <a:tc>
                  <a:txBody>
                    <a:bodyPr/>
                    <a:lstStyle/>
                    <a:p>
                      <a:r>
                        <a:t>Schema Evolution</a:t>
                      </a:r>
                    </a:p>
                  </a:txBody>
                  <a:tcPr/>
                </a:tc>
                <a:tc>
                  <a:txBody>
                    <a:bodyPr/>
                    <a:lstStyle/>
                    <a:p>
                      <a:r>
                        <a:t>Storage</a:t>
                      </a:r>
                    </a:p>
                  </a:txBody>
                  <a:tcPr/>
                </a:tc>
                <a:extLst>
                  <a:ext uri="{0D108BD9-81ED-4DB2-BD59-A6C34878D82A}">
                    <a16:rowId xmlns:a16="http://schemas.microsoft.com/office/drawing/2014/main" val="10000"/>
                  </a:ext>
                </a:extLst>
              </a:tr>
              <a:tr h="457200">
                <a:tc>
                  <a:txBody>
                    <a:bodyPr/>
                    <a:lstStyle/>
                    <a:p>
                      <a:r>
                        <a:t>XML</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1"/>
                  </a:ext>
                </a:extLst>
              </a:tr>
              <a:tr h="457200">
                <a:tc>
                  <a:txBody>
                    <a:bodyPr/>
                    <a:lstStyle/>
                    <a:p>
                      <a:r>
                        <a:t>JSON</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2"/>
                  </a:ext>
                </a:extLst>
              </a:tr>
              <a:tr h="457200">
                <a:tc>
                  <a:txBody>
                    <a:bodyPr/>
                    <a:lstStyle/>
                    <a:p>
                      <a:r>
                        <a:t>BSON</a:t>
                      </a:r>
                    </a:p>
                  </a:txBody>
                  <a:tcPr/>
                </a:tc>
                <a:tc>
                  <a:txBody>
                    <a:bodyPr/>
                    <a:lstStyle/>
                    <a:p>
                      <a:r>
                        <a:t>No</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3"/>
                  </a:ext>
                </a:extLst>
              </a:tr>
              <a:tr h="457200">
                <a:tc>
                  <a:txBody>
                    <a:bodyPr/>
                    <a:lstStyle/>
                    <a:p>
                      <a:r>
                        <a:t>Thrift</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a16="http://schemas.microsoft.com/office/drawing/2014/main" val="10004"/>
                  </a:ext>
                </a:extLst>
              </a:tr>
              <a:tr h="457200">
                <a:tc>
                  <a:txBody>
                    <a:bodyPr/>
                    <a:lstStyle/>
                    <a:p>
                      <a:r>
                        <a:t>Bond</a:t>
                      </a:r>
                    </a:p>
                  </a:txBody>
                  <a:tcPr/>
                </a:tc>
                <a:tc>
                  <a:txBody>
                    <a:bodyPr/>
                    <a:lstStyle/>
                    <a:p>
                      <a:r>
                        <a:t>Yes</a:t>
                      </a:r>
                    </a:p>
                  </a:txBody>
                  <a:tcPr/>
                </a:tc>
                <a:tc>
                  <a:txBody>
                    <a:bodyPr/>
                    <a:lstStyle/>
                    <a:p>
                      <a:r>
                        <a:t>Yes</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5"/>
                  </a:ext>
                </a:extLst>
              </a:tr>
              <a:tr h="457200">
                <a:tc>
                  <a:txBody>
                    <a:bodyPr/>
                    <a:lstStyle/>
                    <a:p>
                      <a:r>
                        <a:rPr dirty="0"/>
                        <a:t>Protobuf</a:t>
                      </a:r>
                    </a:p>
                  </a:txBody>
                  <a:tcPr/>
                </a:tc>
                <a:tc>
                  <a:txBody>
                    <a:bodyPr/>
                    <a:lstStyle/>
                    <a:p>
                      <a:r>
                        <a:t>Yes</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6"/>
                  </a:ext>
                </a:extLst>
              </a:tr>
              <a:tr h="457200">
                <a:tc>
                  <a:txBody>
                    <a:bodyPr/>
                    <a:lstStyle/>
                    <a:p>
                      <a:r>
                        <a:t>Avro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a16="http://schemas.microsoft.com/office/drawing/2014/main" val="10007"/>
                  </a:ext>
                </a:extLst>
              </a:tr>
              <a:tr h="457200">
                <a:tc>
                  <a:txBody>
                    <a:bodyPr/>
                    <a:lstStyle/>
                    <a:p>
                      <a:r>
                        <a:t>Parquet</a:t>
                      </a:r>
                    </a:p>
                  </a:txBody>
                  <a:tcPr/>
                </a:tc>
                <a:tc>
                  <a:txBody>
                    <a:bodyPr/>
                    <a:lstStyle/>
                    <a:p>
                      <a:r>
                        <a:t>No</a:t>
                      </a:r>
                    </a:p>
                  </a:txBody>
                  <a:tcPr/>
                </a:tc>
                <a:tc>
                  <a:txBody>
                    <a:bodyPr/>
                    <a:lstStyle/>
                    <a:p>
                      <a:r>
                        <a:t>No</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Limited</a:t>
                      </a:r>
                    </a:p>
                  </a:txBody>
                  <a:tcPr/>
                </a:tc>
                <a:tc>
                  <a:txBody>
                    <a:bodyPr/>
                    <a:lstStyle/>
                    <a:p>
                      <a:r>
                        <a:rPr dirty="0"/>
                        <a:t>Column</a:t>
                      </a:r>
                    </a:p>
                  </a:txBody>
                  <a:tcPr/>
                </a:tc>
                <a:extLst>
                  <a:ext uri="{0D108BD9-81ED-4DB2-BD59-A6C34878D82A}">
                    <a16:rowId xmlns:a16="http://schemas.microsoft.com/office/drawing/2014/main" val="10008"/>
                  </a:ext>
                </a:extLst>
              </a:tr>
            </a:tbl>
          </a:graphicData>
        </a:graphic>
      </p:graphicFrame>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Authentication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Problem</a:t>
            </a:r>
          </a:p>
        </p:txBody>
      </p:sp>
      <p:sp>
        <p:nvSpPr>
          <p:cNvPr id="3" name="Content Placeholder 2"/>
          <p:cNvSpPr>
            <a:spLocks noGrp="1"/>
          </p:cNvSpPr>
          <p:nvPr>
            <p:ph idx="1"/>
          </p:nvPr>
        </p:nvSpPr>
        <p:spPr>
          <a:xfrm>
            <a:off x="332287" y="1198609"/>
            <a:ext cx="8486775" cy="4074432"/>
          </a:xfrm>
        </p:spPr>
        <p:txBody>
          <a:bodyPr/>
          <a:lstStyle/>
          <a:p>
            <a:r>
              <a:rPr dirty="0"/>
              <a:t> You develop a great web service.</a:t>
            </a:r>
          </a:p>
          <a:p>
            <a:r>
              <a:rPr dirty="0"/>
              <a:t> But you need to secure it.</a:t>
            </a:r>
          </a:p>
          <a:p>
            <a:pPr lvl="1"/>
            <a:r>
              <a:rPr dirty="0"/>
              <a:t> Do you</a:t>
            </a:r>
            <a:r>
              <a:rPr i="1" dirty="0"/>
              <a:t> </a:t>
            </a:r>
            <a:r>
              <a:rPr i="1" dirty="0">
                <a:solidFill>
                  <a:srgbClr val="E87722"/>
                </a:solidFill>
              </a:rPr>
              <a:t>really</a:t>
            </a:r>
            <a:r>
              <a:rPr dirty="0">
                <a:solidFill>
                  <a:srgbClr val="E87722"/>
                </a:solidFill>
              </a:rPr>
              <a:t> </a:t>
            </a:r>
            <a:r>
              <a:rPr dirty="0"/>
              <a:t>need to secure it?</a:t>
            </a:r>
          </a:p>
          <a:p>
            <a:pPr lvl="1"/>
            <a:r>
              <a:rPr b="1" dirty="0"/>
              <a:t> YES!</a:t>
            </a:r>
          </a:p>
          <a:p>
            <a:r>
              <a:rPr dirty="0"/>
              <a:t> How to do that?</a:t>
            </a:r>
          </a:p>
        </p:txBody>
      </p:sp>
      <p:pic>
        <p:nvPicPr>
          <p:cNvPr id="7170" name="Picture 2" descr="C:\Users\mjudge\Downloads\stock-photo-people-race-ethnicity-and-po-21577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914" y="1110340"/>
            <a:ext cx="4229516"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HTTP Basic Authentication</a:t>
            </a:r>
            <a:r>
              <a:rPr lang="en-US" dirty="0"/>
              <a:t> &amp; Spring Basic Authentication</a:t>
            </a:r>
            <a:endParaRPr dirty="0"/>
          </a:p>
        </p:txBody>
      </p:sp>
      <p:sp>
        <p:nvSpPr>
          <p:cNvPr id="3" name="Content Placeholder 2"/>
          <p:cNvSpPr>
            <a:spLocks noGrp="1"/>
          </p:cNvSpPr>
          <p:nvPr>
            <p:ph idx="1"/>
          </p:nvPr>
        </p:nvSpPr>
        <p:spPr>
          <a:xfrm>
            <a:off x="175532" y="1757201"/>
            <a:ext cx="8486775" cy="4074432"/>
          </a:xfrm>
        </p:spPr>
        <p:txBody>
          <a:bodyPr/>
          <a:lstStyle/>
          <a:p>
            <a:r>
              <a:rPr dirty="0"/>
              <a:t> Uses HTTP Standard Headers</a:t>
            </a:r>
          </a:p>
          <a:p>
            <a:r>
              <a:rPr dirty="0"/>
              <a:t> Combine Username + Password to</a:t>
            </a:r>
            <a:r>
              <a:rPr dirty="0">
                <a:latin typeface="Courier New"/>
              </a:rPr>
              <a:t> Base64</a:t>
            </a:r>
            <a:r>
              <a:rPr dirty="0"/>
              <a:t> string</a:t>
            </a:r>
          </a:p>
          <a:p>
            <a:pPr lvl="1"/>
            <a:r>
              <a:rPr dirty="0"/>
              <a:t> </a:t>
            </a:r>
            <a:r>
              <a:rPr lang="en-US" dirty="0"/>
              <a:t>E</a:t>
            </a:r>
            <a:r>
              <a:rPr dirty="0"/>
              <a:t>xample:</a:t>
            </a:r>
            <a:r>
              <a:rPr dirty="0">
                <a:latin typeface="Courier New"/>
              </a:rPr>
              <a:t> </a:t>
            </a:r>
            <a:r>
              <a:rPr dirty="0" err="1">
                <a:latin typeface="Courier New"/>
              </a:rPr>
              <a:t>myusername:mypassword</a:t>
            </a:r>
            <a:endParaRPr dirty="0">
              <a:latin typeface="Courier New"/>
            </a:endParaRPr>
          </a:p>
          <a:p>
            <a:pPr lvl="1"/>
            <a:r>
              <a:rPr dirty="0"/>
              <a:t> NOT encrypted. So you need to use SSL!</a:t>
            </a:r>
          </a:p>
          <a:p>
            <a:endParaRPr dirty="0"/>
          </a:p>
          <a:p>
            <a:endParaRPr dirty="0"/>
          </a:p>
        </p:txBody>
      </p:sp>
      <p:pic>
        <p:nvPicPr>
          <p:cNvPr id="4" name="Picture 3" descr="1.png"/>
          <p:cNvPicPr>
            <a:picLocks noChangeAspect="1"/>
          </p:cNvPicPr>
          <p:nvPr/>
        </p:nvPicPr>
        <p:blipFill>
          <a:blip r:embed="rId3"/>
          <a:stretch>
            <a:fillRect/>
          </a:stretch>
        </p:blipFill>
        <p:spPr>
          <a:xfrm>
            <a:off x="0" y="2986170"/>
            <a:ext cx="8331200" cy="495300"/>
          </a:xfrm>
          <a:prstGeom prst="rect">
            <a:avLst/>
          </a:prstGeom>
        </p:spPr>
      </p:pic>
      <p:sp>
        <p:nvSpPr>
          <p:cNvPr id="5" name="Content Placeholder 2"/>
          <p:cNvSpPr txBox="1">
            <a:spLocks/>
          </p:cNvSpPr>
          <p:nvPr/>
        </p:nvSpPr>
        <p:spPr bwMode="gray">
          <a:xfrm>
            <a:off x="175532" y="4377891"/>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 Basic Authentication can be set up by Spring boot</a:t>
            </a:r>
          </a:p>
          <a:p>
            <a:r>
              <a:rPr lang="en-US" dirty="0"/>
              <a:t> By including spring-boot-starter-security</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descr="1.png"/>
          <p:cNvPicPr>
            <a:picLocks noChangeAspect="1"/>
          </p:cNvPicPr>
          <p:nvPr/>
        </p:nvPicPr>
        <p:blipFill>
          <a:blip r:embed="rId4"/>
          <a:stretch>
            <a:fillRect/>
          </a:stretch>
        </p:blipFill>
        <p:spPr>
          <a:xfrm>
            <a:off x="0" y="5117529"/>
            <a:ext cx="9093200" cy="12192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41884624"/>
              </p:ext>
            </p:extLst>
          </p:nvPr>
        </p:nvGraphicFramePr>
        <p:xfrm>
          <a:off x="2" y="1125579"/>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HTTP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85217695"/>
              </p:ext>
            </p:extLst>
          </p:nvPr>
        </p:nvGraphicFramePr>
        <p:xfrm>
          <a:off x="2" y="3703541"/>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a:ln>
                            <a:noFill/>
                          </a:ln>
                          <a:solidFill>
                            <a:schemeClr val="tx1"/>
                          </a:solidFill>
                          <a:effectLst/>
                          <a:uLnTx/>
                          <a:uFillTx/>
                          <a:latin typeface="+mj-lt"/>
                          <a:ea typeface="+mn-ea"/>
                          <a:cs typeface="+mn-cs"/>
                        </a:rPr>
                        <a:t>Spring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1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Cross</a:t>
            </a:r>
            <a:r>
              <a:rPr lang="en-US" dirty="0"/>
              <a:t>-</a:t>
            </a:r>
            <a:r>
              <a:rPr dirty="0"/>
              <a:t>Site Network Forgery</a:t>
            </a:r>
          </a:p>
        </p:txBody>
      </p:sp>
      <p:sp>
        <p:nvSpPr>
          <p:cNvPr id="4" name="Text Placeholder 3"/>
          <p:cNvSpPr>
            <a:spLocks noGrp="1"/>
          </p:cNvSpPr>
          <p:nvPr>
            <p:ph type="body" sz="quarter" idx="14"/>
          </p:nvPr>
        </p:nvSpPr>
        <p:spPr/>
        <p:txBody>
          <a:bodyPr/>
          <a:lstStyle/>
          <a:p>
            <a:r>
              <a:rPr lang="en-US" dirty="0"/>
              <a:t>What is Cross-Site Network Forgery?</a:t>
            </a:r>
          </a:p>
        </p:txBody>
      </p:sp>
      <p:sp>
        <p:nvSpPr>
          <p:cNvPr id="5" name="Text Placeholder 4"/>
          <p:cNvSpPr>
            <a:spLocks noGrp="1"/>
          </p:cNvSpPr>
          <p:nvPr>
            <p:ph type="body" sz="quarter" idx="16"/>
          </p:nvPr>
        </p:nvSpPr>
        <p:spPr/>
        <p:txBody>
          <a:bodyPr/>
          <a:lstStyle/>
          <a:p>
            <a:r>
              <a:rPr lang="en-US" dirty="0"/>
              <a:t>How to Prevent CSNF?</a:t>
            </a:r>
          </a:p>
        </p:txBody>
      </p:sp>
      <p:sp>
        <p:nvSpPr>
          <p:cNvPr id="6" name="Text Placeholder 5"/>
          <p:cNvSpPr>
            <a:spLocks noGrp="1"/>
          </p:cNvSpPr>
          <p:nvPr>
            <p:ph type="body" sz="quarter" idx="19"/>
          </p:nvPr>
        </p:nvSpPr>
        <p:spPr/>
        <p:txBody>
          <a:bodyPr/>
          <a:lstStyle/>
          <a:p>
            <a:pPr marL="285750" indent="-285750">
              <a:buClr>
                <a:srgbClr val="E87722"/>
              </a:buClr>
              <a:buFont typeface="Arial" panose="020B0604020202020204" pitchFamily="34" charset="0"/>
              <a:buChar char="•"/>
            </a:pPr>
            <a:r>
              <a:rPr lang="en-US" dirty="0"/>
              <a:t>When an attacker hijacks a user token</a:t>
            </a:r>
          </a:p>
          <a:p>
            <a:pPr marL="285750" indent="-285750">
              <a:buClr>
                <a:srgbClr val="E87722"/>
              </a:buClr>
              <a:buFont typeface="Arial" panose="020B0604020202020204" pitchFamily="34" charset="0"/>
              <a:buChar char="•"/>
            </a:pPr>
            <a:r>
              <a:rPr lang="en-US" dirty="0"/>
              <a:t>Reuses token for malicious purposes</a:t>
            </a:r>
          </a:p>
        </p:txBody>
      </p:sp>
      <p:sp>
        <p:nvSpPr>
          <p:cNvPr id="7" name="Text Placeholder 6"/>
          <p:cNvSpPr>
            <a:spLocks noGrp="1"/>
          </p:cNvSpPr>
          <p:nvPr>
            <p:ph type="body" sz="quarter" idx="21"/>
          </p:nvPr>
        </p:nvSpPr>
        <p:spPr/>
        <p:txBody>
          <a:bodyPr/>
          <a:lstStyle/>
          <a:p>
            <a:pPr marL="285750" indent="-285750">
              <a:buClr>
                <a:srgbClr val="E87722"/>
              </a:buClr>
              <a:buFont typeface="Arial" panose="020B0604020202020204" pitchFamily="34" charset="0"/>
              <a:buChar char="•"/>
            </a:pPr>
            <a:r>
              <a:rPr lang="en-US" dirty="0"/>
              <a:t>Use SSL</a:t>
            </a:r>
          </a:p>
          <a:p>
            <a:pPr marL="285750" indent="-285750">
              <a:buClr>
                <a:srgbClr val="E87722"/>
              </a:buClr>
              <a:buFont typeface="Arial" panose="020B0604020202020204" pitchFamily="34" charset="0"/>
              <a:buChar char="•"/>
            </a:pPr>
            <a:r>
              <a:rPr lang="en-US" dirty="0"/>
              <a:t>Enable CSNF Mode</a:t>
            </a:r>
          </a:p>
          <a:p>
            <a:endParaRPr lang="en-US" dirty="0"/>
          </a:p>
        </p:txBody>
      </p:sp>
      <p:sp>
        <p:nvSpPr>
          <p:cNvPr id="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Spring Boot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40" y="4321200"/>
            <a:ext cx="4617720" cy="1897420"/>
          </a:xfrm>
          <a:prstGeom prst="rect">
            <a:avLst/>
          </a:prstGeom>
        </p:spPr>
      </p:pic>
      <p:sp>
        <p:nvSpPr>
          <p:cNvPr id="3" name="Content Placeholder 2"/>
          <p:cNvSpPr>
            <a:spLocks noGrp="1"/>
          </p:cNvSpPr>
          <p:nvPr>
            <p:ph idx="1"/>
          </p:nvPr>
        </p:nvSpPr>
        <p:spPr>
          <a:xfrm>
            <a:off x="319224" y="1159420"/>
            <a:ext cx="8486775" cy="4074432"/>
          </a:xfrm>
        </p:spPr>
        <p:txBody>
          <a:bodyPr/>
          <a:lstStyle/>
          <a:p>
            <a:r>
              <a:rPr dirty="0"/>
              <a:t>Spring requires a lot of configuration.</a:t>
            </a:r>
          </a:p>
          <a:p>
            <a:r>
              <a:rPr dirty="0"/>
              <a:t>Problem: I have simply replaced:</a:t>
            </a:r>
          </a:p>
          <a:p>
            <a:pPr lvl="1"/>
            <a:r>
              <a:rPr lang="en-US" dirty="0"/>
              <a:t>L</a:t>
            </a:r>
            <a:r>
              <a:rPr dirty="0"/>
              <a:t>ots of code with</a:t>
            </a:r>
            <a:r>
              <a:rPr lang="en-US" dirty="0"/>
              <a:t> </a:t>
            </a:r>
            <a:r>
              <a:rPr dirty="0"/>
              <a:t>lots of XML!</a:t>
            </a:r>
          </a:p>
          <a:p>
            <a:r>
              <a:rPr dirty="0"/>
              <a:t>Can't we</a:t>
            </a:r>
            <a:r>
              <a:rPr b="1" dirty="0"/>
              <a:t> </a:t>
            </a:r>
            <a:r>
              <a:rPr b="1" dirty="0">
                <a:solidFill>
                  <a:srgbClr val="E87722"/>
                </a:solidFill>
              </a:rPr>
              <a:t>autoconfigure</a:t>
            </a:r>
            <a:r>
              <a:rPr dirty="0">
                <a:solidFill>
                  <a:srgbClr val="E87722"/>
                </a:solidFill>
              </a:rPr>
              <a:t> </a:t>
            </a:r>
            <a:r>
              <a:rPr dirty="0"/>
              <a:t>our app?</a:t>
            </a:r>
          </a:p>
          <a:p>
            <a:r>
              <a:rPr dirty="0"/>
              <a:t>Do we need to configure </a:t>
            </a:r>
            <a:r>
              <a:rPr b="1" dirty="0">
                <a:solidFill>
                  <a:srgbClr val="E87722"/>
                </a:solidFill>
              </a:rPr>
              <a:t>everything</a:t>
            </a:r>
            <a:r>
              <a:rPr dirty="0"/>
              <a:t>?</a:t>
            </a:r>
            <a:endParaRPr lang="en-US" dirty="0"/>
          </a:p>
          <a:p>
            <a:r>
              <a:rPr lang="en-US" dirty="0"/>
              <a:t>The answer to this is Spring Boot:</a:t>
            </a:r>
          </a:p>
          <a:p>
            <a:pPr lvl="1"/>
            <a:r>
              <a:rPr lang="en-US" dirty="0"/>
              <a:t>Spring Boot makes it easy to create stand-alone, production-grade Spring-based Applications that you can run. </a:t>
            </a:r>
          </a:p>
          <a:p>
            <a:pPr lvl="1"/>
            <a:endParaRPr lang="en-US" dirty="0"/>
          </a:p>
        </p:txBody>
      </p:sp>
      <p:sp>
        <p:nvSpPr>
          <p:cNvPr id="5"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288088360"/>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a:t>
            </a:fld>
            <a:endParaRPr lang="en-US" dirty="0"/>
          </a:p>
        </p:txBody>
      </p:sp>
    </p:spTree>
    <p:custDataLst>
      <p:tags r:id="rId1"/>
    </p:custDataLst>
    <p:extLst>
      <p:ext uri="{BB962C8B-B14F-4D97-AF65-F5344CB8AC3E}">
        <p14:creationId xmlns:p14="http://schemas.microsoft.com/office/powerpoint/2010/main" val="40018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Microservices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Monolithic Services</a:t>
            </a:r>
            <a:r>
              <a:rPr lang="en-US" dirty="0"/>
              <a:t> vs. </a:t>
            </a:r>
            <a:r>
              <a:rPr lang="en-US" dirty="0" err="1"/>
              <a:t>Microservices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400159973"/>
              </p:ext>
            </p:extLst>
          </p:nvPr>
        </p:nvGraphicFramePr>
        <p:xfrm>
          <a:off x="466725" y="1529496"/>
          <a:ext cx="8210550" cy="4010454"/>
        </p:xfrm>
        <a:graphic>
          <a:graphicData uri="http://schemas.openxmlformats.org/drawingml/2006/table">
            <a:tbl>
              <a:tblPr firstRow="1" bandRow="1">
                <a:tableStyleId>{5C22544A-7EE6-4342-B048-85BDC9FD1C3A}</a:tableStyleId>
              </a:tblPr>
              <a:tblGrid>
                <a:gridCol w="4105275">
                  <a:extLst>
                    <a:ext uri="{9D8B030D-6E8A-4147-A177-3AD203B41FA5}">
                      <a16:colId xmlns:a16="http://schemas.microsoft.com/office/drawing/2014/main" val="20000"/>
                    </a:ext>
                  </a:extLst>
                </a:gridCol>
                <a:gridCol w="4105275">
                  <a:extLst>
                    <a:ext uri="{9D8B030D-6E8A-4147-A177-3AD203B41FA5}">
                      <a16:colId xmlns:a16="http://schemas.microsoft.com/office/drawing/2014/main" val="20001"/>
                    </a:ext>
                  </a:extLst>
                </a:gridCol>
              </a:tblGrid>
              <a:tr h="406167">
                <a:tc>
                  <a:txBody>
                    <a:bodyPr/>
                    <a:lstStyle/>
                    <a:p>
                      <a:pPr algn="ctr"/>
                      <a:r>
                        <a:rPr lang="en-US" dirty="0"/>
                        <a:t>Monolithic Services</a:t>
                      </a:r>
                    </a:p>
                  </a:txBody>
                  <a:tcPr/>
                </a:tc>
                <a:tc>
                  <a:txBody>
                    <a:bodyPr/>
                    <a:lstStyle/>
                    <a:p>
                      <a:pPr algn="ctr"/>
                      <a:r>
                        <a:rPr lang="en-US" dirty="0" err="1"/>
                        <a:t>Microservices</a:t>
                      </a:r>
                      <a:endParaRPr lang="en-US" dirty="0"/>
                    </a:p>
                  </a:txBody>
                  <a:tcPr/>
                </a:tc>
                <a:extLst>
                  <a:ext uri="{0D108BD9-81ED-4DB2-BD59-A6C34878D82A}">
                    <a16:rowId xmlns:a16="http://schemas.microsoft.com/office/drawing/2014/main" val="10000"/>
                  </a:ext>
                </a:extLst>
              </a:tr>
              <a:tr h="1188720">
                <a:tc>
                  <a:txBody>
                    <a:bodyPr/>
                    <a:lstStyle/>
                    <a:p>
                      <a:r>
                        <a:rPr lang="en-US" dirty="0"/>
                        <a:t>Traditional services</a:t>
                      </a:r>
                      <a:r>
                        <a:rPr lang="en-US" baseline="0" dirty="0"/>
                        <a:t> are defined as monolithic</a:t>
                      </a:r>
                      <a:endParaRPr lang="en-US" dirty="0"/>
                    </a:p>
                  </a:txBody>
                  <a:tcPr/>
                </a:tc>
                <a:tc>
                  <a:txBody>
                    <a:bodyPr/>
                    <a:lstStyle/>
                    <a:p>
                      <a:r>
                        <a:rPr lang="en-US" dirty="0"/>
                        <a:t>“Do one thing and do it well”</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Each </a:t>
                      </a:r>
                      <a:r>
                        <a:rPr lang="en-US" dirty="0" err="1"/>
                        <a:t>microservice</a:t>
                      </a:r>
                      <a:r>
                        <a:rPr lang="en-US" dirty="0"/>
                        <a:t> does minimal level of useful functionality</a:t>
                      </a:r>
                    </a:p>
                    <a:p>
                      <a:endParaRPr lang="en-US" dirty="0"/>
                    </a:p>
                    <a:p>
                      <a:endParaRPr lang="en-US" dirty="0"/>
                    </a:p>
                  </a:txBody>
                  <a:tcPr/>
                </a:tc>
                <a:extLst>
                  <a:ext uri="{0D108BD9-81ED-4DB2-BD59-A6C34878D82A}">
                    <a16:rowId xmlns:a16="http://schemas.microsoft.com/office/drawing/2014/main" val="10001"/>
                  </a:ext>
                </a:extLst>
              </a:tr>
              <a:tr h="1226847">
                <a:tc>
                  <a:txBody>
                    <a:bodyPr/>
                    <a:lstStyle/>
                    <a:p>
                      <a:r>
                        <a:rPr lang="en-US" dirty="0"/>
                        <a:t>Monolithic</a:t>
                      </a:r>
                      <a:r>
                        <a:rPr lang="en-US" baseline="0" dirty="0"/>
                        <a:t> service does all of the following:</a:t>
                      </a:r>
                    </a:p>
                    <a:p>
                      <a:pPr marL="285750" indent="-285750">
                        <a:buFont typeface="Wingdings" panose="05000000000000000000" pitchFamily="2" charset="2"/>
                        <a:buChar char="§"/>
                      </a:pPr>
                      <a:r>
                        <a:rPr lang="en-US" baseline="0" dirty="0"/>
                        <a:t>Presentation</a:t>
                      </a:r>
                    </a:p>
                    <a:p>
                      <a:pPr marL="285750" indent="-285750">
                        <a:buFont typeface="Wingdings" panose="05000000000000000000" pitchFamily="2" charset="2"/>
                        <a:buChar char="§"/>
                      </a:pPr>
                      <a:r>
                        <a:rPr lang="en-US" baseline="0" dirty="0"/>
                        <a:t>Business logic</a:t>
                      </a:r>
                    </a:p>
                    <a:p>
                      <a:pPr marL="285750" indent="-285750">
                        <a:buFont typeface="Wingdings" panose="05000000000000000000" pitchFamily="2" charset="2"/>
                        <a:buChar char="§"/>
                      </a:pPr>
                      <a:r>
                        <a:rPr lang="en-US" baseline="0" dirty="0"/>
                        <a:t>DB access</a:t>
                      </a:r>
                    </a:p>
                    <a:p>
                      <a:pPr marL="285750" indent="-285750">
                        <a:buFont typeface="Wingdings" panose="05000000000000000000" pitchFamily="2" charset="2"/>
                        <a:buChar char="§"/>
                      </a:pPr>
                      <a:r>
                        <a:rPr lang="en-US" baseline="0" dirty="0"/>
                        <a:t>Application integration</a:t>
                      </a:r>
                      <a:endParaRPr lang="en-US" dirty="0"/>
                    </a:p>
                  </a:txBody>
                  <a:tcPr/>
                </a:tc>
                <a:tc>
                  <a:txBody>
                    <a:bodyPr/>
                    <a:lstStyle/>
                    <a:p>
                      <a:r>
                        <a:rPr lang="en-US" dirty="0"/>
                        <a:t>Application composed of interconnecting services: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communicate via RPC or Messaging</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Services do their own persistence</a:t>
                      </a:r>
                    </a:p>
                    <a:p>
                      <a:endParaRPr lang="en-US" dirty="0"/>
                    </a:p>
                  </a:txBody>
                  <a:tcPr/>
                </a:tc>
                <a:extLst>
                  <a:ext uri="{0D108BD9-81ED-4DB2-BD59-A6C34878D82A}">
                    <a16:rowId xmlns:a16="http://schemas.microsoft.com/office/drawing/2014/main" val="10002"/>
                  </a:ext>
                </a:extLst>
              </a:tr>
              <a:tr h="1188720">
                <a:tc>
                  <a:txBody>
                    <a:bodyPr/>
                    <a:lstStyle/>
                    <a:p>
                      <a:r>
                        <a:rPr lang="en-US" dirty="0"/>
                        <a:t>Disadvantages</a:t>
                      </a:r>
                      <a:r>
                        <a:rPr lang="en-US" baseline="0" dirty="0"/>
                        <a:t> of monolithic services:</a:t>
                      </a:r>
                    </a:p>
                    <a:p>
                      <a:pPr marL="285750" indent="-285750">
                        <a:buFont typeface="Wingdings" panose="05000000000000000000" pitchFamily="2" charset="2"/>
                        <a:buChar char="§"/>
                      </a:pPr>
                      <a:r>
                        <a:rPr lang="en-US" baseline="0" dirty="0"/>
                        <a:t>Hard to fully understand</a:t>
                      </a:r>
                    </a:p>
                    <a:p>
                      <a:pPr marL="285750" indent="-285750">
                        <a:buFont typeface="Wingdings" panose="05000000000000000000" pitchFamily="2" charset="2"/>
                        <a:buChar char="§"/>
                      </a:pPr>
                      <a:r>
                        <a:rPr lang="en-US" baseline="0" dirty="0"/>
                        <a:t>Difficult to scale</a:t>
                      </a:r>
                    </a:p>
                    <a:p>
                      <a:pPr marL="285750" indent="-285750">
                        <a:buFont typeface="Wingdings" panose="05000000000000000000" pitchFamily="2" charset="2"/>
                        <a:buChar char="§"/>
                      </a:pPr>
                      <a:r>
                        <a:rPr lang="en-US" baseline="0" dirty="0"/>
                        <a:t>Reliability</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UNIX Philosophy</a:t>
            </a:r>
          </a:p>
        </p:txBody>
      </p:sp>
      <p:graphicFrame>
        <p:nvGraphicFramePr>
          <p:cNvPr id="4" name="Diagram 3"/>
          <p:cNvGraphicFramePr/>
          <p:nvPr>
            <p:extLst>
              <p:ext uri="{D42A27DB-BD31-4B8C-83A1-F6EECF244321}">
                <p14:modId xmlns:p14="http://schemas.microsoft.com/office/powerpoint/2010/main" val="338878502"/>
              </p:ext>
            </p:extLst>
          </p:nvPr>
        </p:nvGraphicFramePr>
        <p:xfrm>
          <a:off x="381114" y="1116221"/>
          <a:ext cx="8279561" cy="5519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Distributed Systems</a:t>
            </a:r>
          </a:p>
        </p:txBody>
      </p:sp>
      <p:graphicFrame>
        <p:nvGraphicFramePr>
          <p:cNvPr id="4" name="Table 3"/>
          <p:cNvGraphicFramePr>
            <a:graphicFrameLocks noGrp="1"/>
          </p:cNvGraphicFramePr>
          <p:nvPr>
            <p:extLst>
              <p:ext uri="{D42A27DB-BD31-4B8C-83A1-F6EECF244321}">
                <p14:modId xmlns:p14="http://schemas.microsoft.com/office/powerpoint/2010/main" val="3292385441"/>
              </p:ext>
            </p:extLst>
          </p:nvPr>
        </p:nvGraphicFramePr>
        <p:xfrm>
          <a:off x="2" y="1295397"/>
          <a:ext cx="9143998" cy="60960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20000"/>
                    </a:ext>
                  </a:extLst>
                </a:gridCol>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err="1">
                          <a:ln>
                            <a:noFill/>
                          </a:ln>
                          <a:solidFill>
                            <a:schemeClr val="tx1"/>
                          </a:solidFill>
                          <a:effectLst/>
                          <a:uLnTx/>
                          <a:uFillTx/>
                          <a:latin typeface="+mj-lt"/>
                          <a:ea typeface="+mn-ea"/>
                          <a:cs typeface="+mn-cs"/>
                        </a:rPr>
                        <a:t>Microservices</a:t>
                      </a:r>
                      <a:r>
                        <a:rPr kumimoji="0" lang="en-US" sz="1800" b="0" i="0" u="none" strike="noStrike" kern="1200" cap="none" spc="0" normalizeH="0" baseline="0" dirty="0">
                          <a:ln>
                            <a:noFill/>
                          </a:ln>
                          <a:solidFill>
                            <a:schemeClr val="tx1"/>
                          </a:solidFill>
                          <a:effectLst/>
                          <a:uLnTx/>
                          <a:uFillTx/>
                          <a:latin typeface="+mj-lt"/>
                          <a:ea typeface="+mn-ea"/>
                          <a:cs typeface="+mn-cs"/>
                        </a:rPr>
                        <a:t> are the “UNIX philosophy”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423333" y="2599267"/>
            <a:ext cx="4538134" cy="2062103"/>
          </a:xfrm>
          <a:prstGeom prst="rect">
            <a:avLst/>
          </a:prstGeom>
          <a:noFill/>
        </p:spPr>
        <p:txBody>
          <a:bodyPr wrap="square" rtlCol="0">
            <a:spAutoFit/>
          </a:bodyPr>
          <a:lstStyle/>
          <a:p>
            <a:pPr marL="285750" indent="-285750">
              <a:buClr>
                <a:srgbClr val="E87722"/>
              </a:buClr>
              <a:buFont typeface="Arial" panose="020B0604020202020204" pitchFamily="34" charset="0"/>
              <a:buChar char="•"/>
              <a:defRPr/>
            </a:pPr>
            <a:r>
              <a:rPr lang="en-US" sz="1600" dirty="0"/>
              <a:t>They are the philosophy in distributed systems and in services</a:t>
            </a:r>
          </a:p>
          <a:p>
            <a:pPr marL="285750" indent="-285750">
              <a:buClr>
                <a:srgbClr val="E87722"/>
              </a:buClr>
              <a:buFont typeface="Arial" panose="020B0604020202020204" pitchFamily="34" charset="0"/>
              <a:buChar char="•"/>
              <a:defRPr/>
            </a:pPr>
            <a:r>
              <a:rPr lang="en-US" sz="1600" dirty="0"/>
              <a:t>Does this mean that I can only do this on Linux?</a:t>
            </a:r>
          </a:p>
          <a:p>
            <a:pPr marL="742950" lvl="1" indent="-285750">
              <a:buClr>
                <a:srgbClr val="E87722"/>
              </a:buClr>
              <a:buFont typeface="Arial" panose="020B0604020202020204" pitchFamily="34" charset="0"/>
              <a:buChar char="•"/>
              <a:defRPr/>
            </a:pPr>
            <a:r>
              <a:rPr lang="en-US" sz="1600" dirty="0"/>
              <a:t>NO!</a:t>
            </a:r>
          </a:p>
          <a:p>
            <a:pPr marL="742950" lvl="1" indent="-285750">
              <a:buClr>
                <a:srgbClr val="E87722"/>
              </a:buClr>
              <a:buFont typeface="Arial" panose="020B0604020202020204" pitchFamily="34" charset="0"/>
              <a:buChar char="•"/>
              <a:defRPr/>
            </a:pPr>
            <a:r>
              <a:rPr lang="en-US" sz="1600" dirty="0"/>
              <a:t>“UNIX philosophy” can be used on Windows, too</a:t>
            </a:r>
          </a:p>
          <a:p>
            <a:pPr marL="742950" lvl="1" indent="-285750">
              <a:buClr>
                <a:srgbClr val="E87722"/>
              </a:buClr>
              <a:buFont typeface="Arial" panose="020B0604020202020204" pitchFamily="34" charset="0"/>
              <a:buChar char="•"/>
              <a:defRPr/>
            </a:pPr>
            <a:r>
              <a:rPr lang="en-US" sz="1600" dirty="0"/>
              <a:t>It’s just an idea</a:t>
            </a:r>
          </a:p>
        </p:txBody>
      </p:sp>
      <p:sp>
        <p:nvSpPr>
          <p:cNvPr id="7"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Microservice</a:t>
            </a:r>
            <a:r>
              <a:rPr dirty="0"/>
              <a:t> Advantages</a:t>
            </a:r>
            <a:r>
              <a:rPr lang="en-US" dirty="0"/>
              <a:t> and Architecture Advantages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2151497278"/>
              </p:ext>
            </p:extLst>
          </p:nvPr>
        </p:nvGraphicFramePr>
        <p:xfrm>
          <a:off x="1066511" y="1961323"/>
          <a:ext cx="2950999" cy="3022718"/>
        </p:xfrm>
        <a:graphic>
          <a:graphicData uri="http://schemas.openxmlformats.org/drawingml/2006/table">
            <a:tbl>
              <a:tblPr firstRow="1" bandRow="1">
                <a:tableStyleId>{2D5ABB26-0587-4C30-8999-92F81FD0307C}</a:tableStyleId>
              </a:tblPr>
              <a:tblGrid>
                <a:gridCol w="2950999">
                  <a:extLst>
                    <a:ext uri="{9D8B030D-6E8A-4147-A177-3AD203B41FA5}">
                      <a16:colId xmlns:a16="http://schemas.microsoft.com/office/drawing/2014/main" val="20000"/>
                    </a:ext>
                  </a:extLst>
                </a:gridCol>
              </a:tblGrid>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Scalability: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Functionality is already distributed.</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Easy to break it up during deployment.</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1511359">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Testability:</a:t>
                      </a:r>
                    </a:p>
                    <a:p>
                      <a:pPr marL="720090" lvl="1" indent="-285750">
                        <a:spcAft>
                          <a:spcPts val="600"/>
                        </a:spcAft>
                        <a:buClr>
                          <a:srgbClr val="E87722"/>
                        </a:buClr>
                        <a:buFont typeface="Arial" panose="020B0604020202020204" pitchFamily="34" charset="0"/>
                        <a:buChar char="•"/>
                      </a:pPr>
                      <a:r>
                        <a:rPr lang="en-US" sz="1600" dirty="0">
                          <a:solidFill>
                            <a:schemeClr val="tx1"/>
                          </a:solidFill>
                        </a:rPr>
                        <a:t>Each portion is minimal, so easy to test.</a:t>
                      </a:r>
                    </a:p>
                    <a:p>
                      <a:pPr marL="720090" lvl="1" indent="-285750">
                        <a:spcAft>
                          <a:spcPts val="600"/>
                        </a:spcAft>
                        <a:buClr>
                          <a:srgbClr val="E87722"/>
                        </a:buClr>
                        <a:buFont typeface="Arial" panose="020B0604020202020204" pitchFamily="34" charset="0"/>
                        <a:buChar char="•"/>
                      </a:pPr>
                      <a:r>
                        <a:rPr lang="en-US" sz="1600" dirty="0">
                          <a:solidFill>
                            <a:schemeClr val="tx1"/>
                          </a:solidFill>
                        </a:rPr>
                        <a:t>TDD</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8845167"/>
              </p:ext>
            </p:extLst>
          </p:nvPr>
        </p:nvGraphicFramePr>
        <p:xfrm>
          <a:off x="4567653" y="1979580"/>
          <a:ext cx="3439812" cy="3771723"/>
        </p:xfrm>
        <a:graphic>
          <a:graphicData uri="http://schemas.openxmlformats.org/drawingml/2006/table">
            <a:tbl>
              <a:tblPr firstRow="1" bandRow="1">
                <a:tableStyleId>{2D5ABB26-0587-4C30-8999-92F81FD0307C}</a:tableStyleId>
              </a:tblPr>
              <a:tblGrid>
                <a:gridCol w="3439812">
                  <a:extLst>
                    <a:ext uri="{9D8B030D-6E8A-4147-A177-3AD203B41FA5}">
                      <a16:colId xmlns:a16="http://schemas.microsoft.com/office/drawing/2014/main" val="20000"/>
                    </a:ext>
                  </a:extLst>
                </a:gridCol>
              </a:tblGrid>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Each </a:t>
                      </a:r>
                      <a:r>
                        <a:rPr lang="en-US" sz="1600" dirty="0" err="1">
                          <a:solidFill>
                            <a:schemeClr val="tx1"/>
                          </a:solidFill>
                        </a:rPr>
                        <a:t>microservice</a:t>
                      </a:r>
                      <a:r>
                        <a:rPr lang="en-US" sz="1600" dirty="0">
                          <a:solidFill>
                            <a:schemeClr val="tx1"/>
                          </a:solidFill>
                        </a:rPr>
                        <a:t> is relatively small.</a:t>
                      </a: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extLst>
                  <a:ext uri="{0D108BD9-81ED-4DB2-BD59-A6C34878D82A}">
                    <a16:rowId xmlns:a16="http://schemas.microsoft.com/office/drawing/2014/main" val="10000"/>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Easier for a developer</a:t>
                      </a:r>
                      <a:r>
                        <a:rPr lang="en-US" sz="1600" baseline="0" dirty="0">
                          <a:solidFill>
                            <a:schemeClr val="tx1"/>
                          </a:solidFill>
                        </a:rPr>
                        <a:t> to understand.</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7955">
                <a:tc>
                  <a:txBody>
                    <a:bodyPr/>
                    <a:lstStyle/>
                    <a:p>
                      <a:pPr marL="377190" indent="-285750">
                        <a:spcAft>
                          <a:spcPts val="600"/>
                        </a:spcAft>
                        <a:buClr>
                          <a:srgbClr val="E87722"/>
                        </a:buClr>
                        <a:buFont typeface="Arial" panose="020B0604020202020204" pitchFamily="34" charset="0"/>
                        <a:buChar char="•"/>
                      </a:pPr>
                      <a:r>
                        <a:rPr lang="en-US" sz="1600" dirty="0">
                          <a:solidFill>
                            <a:schemeClr val="tx1"/>
                          </a:solidFill>
                        </a:rPr>
                        <a:t>The IDE is faster, enhancing developer</a:t>
                      </a:r>
                      <a:r>
                        <a:rPr lang="en-US" sz="1600" baseline="0" dirty="0">
                          <a:solidFill>
                            <a:schemeClr val="tx1"/>
                          </a:solidFill>
                        </a:rPr>
                        <a:t> productivity.</a:t>
                      </a:r>
                      <a:endParaRPr lang="en-US" sz="1600" dirty="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2"/>
                  </a:ext>
                </a:extLst>
              </a:tr>
              <a:tr h="407955">
                <a:tc>
                  <a:txBody>
                    <a:bodyPr/>
                    <a:lstStyle/>
                    <a:p>
                      <a:pPr marL="285750" indent="-285750">
                        <a:buClr>
                          <a:srgbClr val="E87722"/>
                        </a:buClr>
                        <a:buFont typeface="Arial" panose="020B0604020202020204" pitchFamily="34" charset="0"/>
                        <a:buChar char="•"/>
                      </a:pPr>
                      <a:r>
                        <a:rPr lang="en-US" sz="1600" dirty="0"/>
                        <a:t>The web container starts faster, making developers more productive, and speeding up deployments.</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59608">
                <a:tc>
                  <a:txBody>
                    <a:bodyPr/>
                    <a:lstStyle/>
                    <a:p>
                      <a:pPr marL="285750" indent="-285750">
                        <a:buClr>
                          <a:srgbClr val="E87722"/>
                        </a:buClr>
                        <a:buFont typeface="Arial" panose="020B0604020202020204" pitchFamily="34" charset="0"/>
                        <a:buChar char="•"/>
                      </a:pPr>
                      <a:r>
                        <a:rPr lang="en-US" sz="1600" dirty="0"/>
                        <a:t>High rate of change.</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extLst>
                  <a:ext uri="{0D108BD9-81ED-4DB2-BD59-A6C34878D82A}">
                    <a16:rowId xmlns:a16="http://schemas.microsoft.com/office/drawing/2014/main" val="10004"/>
                  </a:ext>
                </a:extLst>
              </a:tr>
              <a:tr h="407955">
                <a:tc>
                  <a:txBody>
                    <a:bodyPr/>
                    <a:lstStyle/>
                    <a:p>
                      <a:pPr marL="285750" indent="-285750">
                        <a:buClr>
                          <a:srgbClr val="E87722"/>
                        </a:buClr>
                        <a:buFont typeface="Arial" panose="020B0604020202020204" pitchFamily="34" charset="0"/>
                        <a:buChar char="•"/>
                      </a:pPr>
                      <a:r>
                        <a:rPr lang="en-US" sz="1600" dirty="0"/>
                        <a:t>Low cost of change.</a:t>
                      </a:r>
                    </a:p>
                  </a:txBody>
                  <a:tcPr marR="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 name="TextBox 7"/>
          <p:cNvSpPr txBox="1"/>
          <p:nvPr/>
        </p:nvSpPr>
        <p:spPr>
          <a:xfrm>
            <a:off x="779665" y="1612033"/>
            <a:ext cx="3596393" cy="323165"/>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Advantages</a:t>
            </a:r>
          </a:p>
        </p:txBody>
      </p:sp>
      <p:sp>
        <p:nvSpPr>
          <p:cNvPr id="9" name="TextBox 8"/>
          <p:cNvSpPr txBox="1"/>
          <p:nvPr/>
        </p:nvSpPr>
        <p:spPr>
          <a:xfrm>
            <a:off x="4489268" y="1395155"/>
            <a:ext cx="3596393" cy="600164"/>
          </a:xfrm>
          <a:prstGeom prst="rect">
            <a:avLst/>
          </a:prstGeom>
          <a:noFill/>
        </p:spPr>
        <p:txBody>
          <a:bodyPr wrap="square" lIns="0" tIns="0" rtlCol="0">
            <a:spAutoFit/>
          </a:bodyPr>
          <a:lstStyle/>
          <a:p>
            <a:pPr algn="ctr"/>
            <a:r>
              <a:rPr lang="en-US" b="1" dirty="0" err="1">
                <a:solidFill>
                  <a:schemeClr val="accent1"/>
                </a:solidFill>
                <a:latin typeface="+mj-lt"/>
                <a:ea typeface="Osaka" charset="-128"/>
                <a:cs typeface="Century Gothic"/>
              </a:rPr>
              <a:t>Microservice</a:t>
            </a:r>
            <a:r>
              <a:rPr lang="en-US" b="1" dirty="0">
                <a:solidFill>
                  <a:schemeClr val="accent1"/>
                </a:solidFill>
                <a:latin typeface="+mj-lt"/>
                <a:ea typeface="Osaka" charset="-128"/>
                <a:cs typeface="Century Gothic"/>
              </a:rPr>
              <a:t>  Architecture Advantages</a:t>
            </a:r>
          </a:p>
        </p:txBody>
      </p:sp>
      <p:sp>
        <p:nvSpPr>
          <p:cNvPr id="10"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11"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4D23-29B3-0D49-B145-922E7F89F4B3}"/>
              </a:ext>
            </a:extLst>
          </p:cNvPr>
          <p:cNvSpPr>
            <a:spLocks noGrp="1"/>
          </p:cNvSpPr>
          <p:nvPr>
            <p:ph type="title"/>
          </p:nvPr>
        </p:nvSpPr>
        <p:spPr/>
        <p:txBody>
          <a:bodyPr/>
          <a:lstStyle/>
          <a:p>
            <a:r>
              <a:rPr lang="en-US" dirty="0"/>
              <a:t>The 5 Principles of Microservices Design and Implementation</a:t>
            </a:r>
          </a:p>
        </p:txBody>
      </p:sp>
      <p:sp>
        <p:nvSpPr>
          <p:cNvPr id="5" name="Slide Number Placeholder 4">
            <a:extLst>
              <a:ext uri="{FF2B5EF4-FFF2-40B4-BE49-F238E27FC236}">
                <a16:creationId xmlns:a16="http://schemas.microsoft.com/office/drawing/2014/main" id="{39D83CA2-31AD-C548-B73E-FEDF98CD15D3}"/>
              </a:ext>
            </a:extLst>
          </p:cNvPr>
          <p:cNvSpPr>
            <a:spLocks noGrp="1"/>
          </p:cNvSpPr>
          <p:nvPr>
            <p:ph type="sldNum" sz="quarter" idx="12"/>
          </p:nvPr>
        </p:nvSpPr>
        <p:spPr/>
        <p:txBody>
          <a:bodyPr/>
          <a:lstStyle/>
          <a:p>
            <a:fld id="{3310D8EA-3107-4873-B9AB-DD7D3E79053A}" type="slidenum">
              <a:rPr lang="en-US" smtClean="0"/>
              <a:t>45</a:t>
            </a:fld>
            <a:endParaRPr lang="en-US" dirty="0"/>
          </a:p>
        </p:txBody>
      </p:sp>
      <p:sp>
        <p:nvSpPr>
          <p:cNvPr id="18" name="Text Placeholder 17"/>
          <p:cNvSpPr>
            <a:spLocks noGrp="1"/>
          </p:cNvSpPr>
          <p:nvPr>
            <p:ph type="body" sz="quarter" idx="14"/>
          </p:nvPr>
        </p:nvSpPr>
        <p:spPr/>
        <p:txBody>
          <a:bodyPr/>
          <a:lstStyle/>
          <a:p>
            <a:r>
              <a:rPr lang="en-US" dirty="0"/>
              <a:t>Elastic</a:t>
            </a:r>
          </a:p>
        </p:txBody>
      </p:sp>
      <p:sp>
        <p:nvSpPr>
          <p:cNvPr id="19" name="Text Placeholder 18"/>
          <p:cNvSpPr>
            <a:spLocks noGrp="1"/>
          </p:cNvSpPr>
          <p:nvPr>
            <p:ph type="body" sz="quarter" idx="15"/>
          </p:nvPr>
        </p:nvSpPr>
        <p:spPr/>
        <p:txBody>
          <a:bodyPr/>
          <a:lstStyle/>
          <a:p>
            <a:r>
              <a:rPr lang="en-US" dirty="0"/>
              <a:t>Resilient</a:t>
            </a:r>
          </a:p>
        </p:txBody>
      </p:sp>
      <p:sp>
        <p:nvSpPr>
          <p:cNvPr id="20" name="Text Placeholder 19"/>
          <p:cNvSpPr>
            <a:spLocks noGrp="1"/>
          </p:cNvSpPr>
          <p:nvPr>
            <p:ph type="body" sz="quarter" idx="16"/>
          </p:nvPr>
        </p:nvSpPr>
        <p:spPr/>
        <p:txBody>
          <a:bodyPr/>
          <a:lstStyle/>
          <a:p>
            <a:r>
              <a:rPr lang="en-US" dirty="0" err="1"/>
              <a:t>Composable</a:t>
            </a:r>
            <a:endParaRPr lang="en-US" dirty="0"/>
          </a:p>
        </p:txBody>
      </p:sp>
      <p:sp>
        <p:nvSpPr>
          <p:cNvPr id="21" name="Text Placeholder 20"/>
          <p:cNvSpPr>
            <a:spLocks noGrp="1"/>
          </p:cNvSpPr>
          <p:nvPr>
            <p:ph type="body" sz="quarter" idx="17"/>
          </p:nvPr>
        </p:nvSpPr>
        <p:spPr/>
        <p:txBody>
          <a:bodyPr/>
          <a:lstStyle/>
          <a:p>
            <a:r>
              <a:rPr lang="en-US" dirty="0"/>
              <a:t>Minimal</a:t>
            </a:r>
          </a:p>
        </p:txBody>
      </p:sp>
      <p:sp>
        <p:nvSpPr>
          <p:cNvPr id="22" name="Text Placeholder 21"/>
          <p:cNvSpPr>
            <a:spLocks noGrp="1"/>
          </p:cNvSpPr>
          <p:nvPr>
            <p:ph type="body" sz="quarter" idx="18"/>
          </p:nvPr>
        </p:nvSpPr>
        <p:spPr/>
        <p:txBody>
          <a:bodyPr/>
          <a:lstStyle/>
          <a:p>
            <a:r>
              <a:rPr lang="en-US" dirty="0"/>
              <a:t>Complete</a:t>
            </a:r>
          </a:p>
        </p:txBody>
      </p:sp>
      <p:sp>
        <p:nvSpPr>
          <p:cNvPr id="23" name="Text Placeholder 22"/>
          <p:cNvSpPr>
            <a:spLocks noGrp="1"/>
          </p:cNvSpPr>
          <p:nvPr>
            <p:ph type="body" sz="quarter" idx="19"/>
          </p:nvPr>
        </p:nvSpPr>
        <p:spPr>
          <a:xfrm>
            <a:off x="371475" y="2492371"/>
            <a:ext cx="1645920" cy="3764737"/>
          </a:xfrm>
        </p:spPr>
        <p:txBody>
          <a:bodyPr/>
          <a:lstStyle/>
          <a:p>
            <a:pPr marL="285750" indent="-285750">
              <a:buClr>
                <a:schemeClr val="accent1"/>
              </a:buClr>
              <a:buFont typeface="Arial" panose="020B0604020202020204" pitchFamily="34" charset="0"/>
              <a:buChar char="•"/>
            </a:pPr>
            <a:r>
              <a:rPr lang="en-US" dirty="0"/>
              <a:t>Must be able to scale up or down</a:t>
            </a:r>
          </a:p>
          <a:p>
            <a:pPr marL="285750" indent="-285750">
              <a:buClr>
                <a:schemeClr val="accent1"/>
              </a:buClr>
              <a:buFont typeface="Arial" panose="020B0604020202020204" pitchFamily="34" charset="0"/>
              <a:buChar char="•"/>
            </a:pPr>
            <a:r>
              <a:rPr lang="en-US" dirty="0"/>
              <a:t>Multiple stateless instances of service</a:t>
            </a:r>
          </a:p>
          <a:p>
            <a:pPr marL="285750" indent="-285750">
              <a:buClr>
                <a:schemeClr val="accent1"/>
              </a:buClr>
              <a:buFont typeface="Arial" panose="020B0604020202020204" pitchFamily="34" charset="0"/>
              <a:buChar char="•"/>
            </a:pPr>
            <a:r>
              <a:rPr lang="en-US" dirty="0"/>
              <a:t>Routing and load balancing</a:t>
            </a:r>
          </a:p>
          <a:p>
            <a:pPr marL="285750" indent="-285750">
              <a:buClr>
                <a:schemeClr val="accent1"/>
              </a:buClr>
              <a:buFont typeface="Arial" panose="020B0604020202020204" pitchFamily="34" charset="0"/>
              <a:buChar char="•"/>
            </a:pPr>
            <a:r>
              <a:rPr lang="en-US" dirty="0"/>
              <a:t>Registration, naming, and discovery</a:t>
            </a:r>
          </a:p>
          <a:p>
            <a:endParaRPr lang="en-US" dirty="0"/>
          </a:p>
        </p:txBody>
      </p:sp>
      <p:sp>
        <p:nvSpPr>
          <p:cNvPr id="24" name="Text Placeholder 23"/>
          <p:cNvSpPr>
            <a:spLocks noGrp="1"/>
          </p:cNvSpPr>
          <p:nvPr>
            <p:ph type="body" sz="quarter" idx="20"/>
          </p:nvPr>
        </p:nvSpPr>
        <p:spPr>
          <a:xfrm>
            <a:off x="2085635" y="2492371"/>
            <a:ext cx="1645920" cy="3764737"/>
          </a:xfrm>
        </p:spPr>
        <p:txBody>
          <a:bodyPr/>
          <a:lstStyle/>
          <a:p>
            <a:pPr marL="285750" indent="-285750">
              <a:buClr>
                <a:schemeClr val="accent1"/>
              </a:buClr>
              <a:buFont typeface="Arial" panose="020B0604020202020204" pitchFamily="34" charset="0"/>
              <a:buChar char="•"/>
            </a:pPr>
            <a:r>
              <a:rPr lang="en-US" dirty="0"/>
              <a:t>Service will have multiple Instances</a:t>
            </a:r>
          </a:p>
          <a:p>
            <a:pPr marL="285750" indent="-285750">
              <a:buClr>
                <a:schemeClr val="accent1"/>
              </a:buClr>
              <a:buFont typeface="Arial" panose="020B0604020202020204" pitchFamily="34" charset="0"/>
              <a:buChar char="•"/>
            </a:pPr>
            <a:r>
              <a:rPr lang="en-US" dirty="0"/>
              <a:t>High availability</a:t>
            </a:r>
          </a:p>
          <a:p>
            <a:pPr lvl="3"/>
            <a:r>
              <a:rPr lang="en-US" sz="1200" dirty="0"/>
              <a:t>Redundancy</a:t>
            </a:r>
          </a:p>
          <a:p>
            <a:pPr lvl="3"/>
            <a:r>
              <a:rPr lang="en-US" sz="1200" dirty="0"/>
              <a:t>Fault Tolerance</a:t>
            </a:r>
          </a:p>
          <a:p>
            <a:pPr marL="285750" lvl="3" indent="-285750">
              <a:lnSpc>
                <a:spcPct val="90000"/>
              </a:lnSpc>
              <a:spcAft>
                <a:spcPts val="0"/>
              </a:spcAft>
              <a:buClr>
                <a:schemeClr val="accent1"/>
              </a:buClr>
              <a:buFont typeface="Arial" panose="020B0604020202020204" pitchFamily="34" charset="0"/>
              <a:buChar char="•"/>
            </a:pPr>
            <a:r>
              <a:rPr lang="en-US" dirty="0"/>
              <a:t>No single point of failure</a:t>
            </a:r>
          </a:p>
          <a:p>
            <a:pPr lvl="3"/>
            <a:r>
              <a:rPr lang="en-US" sz="1200" dirty="0"/>
              <a:t>No one service is indispensable</a:t>
            </a:r>
          </a:p>
          <a:p>
            <a:pPr lvl="3"/>
            <a:r>
              <a:rPr lang="en-US" sz="1200" dirty="0"/>
              <a:t>Load/Risk distribution</a:t>
            </a:r>
          </a:p>
          <a:p>
            <a:pPr marL="285750" indent="-285750">
              <a:buClr>
                <a:schemeClr val="accent1"/>
              </a:buClr>
              <a:buFont typeface="Arial" panose="020B0604020202020204" pitchFamily="34" charset="0"/>
              <a:buChar char="•"/>
            </a:pPr>
            <a:r>
              <a:rPr lang="en-US" dirty="0"/>
              <a:t>Service instance dynamic</a:t>
            </a:r>
          </a:p>
          <a:p>
            <a:endParaRPr lang="en-US" dirty="0"/>
          </a:p>
        </p:txBody>
      </p:sp>
      <p:sp>
        <p:nvSpPr>
          <p:cNvPr id="25" name="Text Placeholder 24"/>
          <p:cNvSpPr>
            <a:spLocks noGrp="1"/>
          </p:cNvSpPr>
          <p:nvPr>
            <p:ph type="body" sz="quarter" idx="21"/>
          </p:nvPr>
        </p:nvSpPr>
        <p:spPr>
          <a:xfrm>
            <a:off x="3799796" y="2492371"/>
            <a:ext cx="1645920" cy="3764737"/>
          </a:xfrm>
        </p:spPr>
        <p:txBody>
          <a:bodyPr/>
          <a:lstStyle/>
          <a:p>
            <a:pPr marL="285750" indent="-285750">
              <a:buClr>
                <a:schemeClr val="accent1"/>
              </a:buClr>
              <a:buFont typeface="Arial" panose="020B0604020202020204" pitchFamily="34" charset="0"/>
              <a:buChar char="•"/>
            </a:pPr>
            <a:r>
              <a:rPr lang="en-US" dirty="0"/>
              <a:t>Common, uniform interface</a:t>
            </a:r>
          </a:p>
          <a:p>
            <a:pPr marL="285750" indent="-285750">
              <a:buClr>
                <a:schemeClr val="accent1"/>
              </a:buClr>
              <a:buFont typeface="Arial" panose="020B0604020202020204" pitchFamily="34" charset="0"/>
              <a:buChar char="•"/>
            </a:pPr>
            <a:r>
              <a:rPr lang="en-US" dirty="0"/>
              <a:t> REST principles</a:t>
            </a:r>
          </a:p>
          <a:p>
            <a:pPr marL="285750" indent="-285750">
              <a:buClr>
                <a:schemeClr val="accent1"/>
              </a:buClr>
              <a:buFont typeface="Arial" panose="020B0604020202020204" pitchFamily="34" charset="0"/>
              <a:buChar char="•"/>
            </a:pPr>
            <a:r>
              <a:rPr lang="en-US" dirty="0"/>
              <a:t>Composition patterns:</a:t>
            </a:r>
          </a:p>
          <a:p>
            <a:pPr lvl="3"/>
            <a:r>
              <a:rPr lang="en-US" sz="1200" dirty="0"/>
              <a:t> Aggregation</a:t>
            </a:r>
          </a:p>
          <a:p>
            <a:pPr lvl="3"/>
            <a:r>
              <a:rPr lang="en-US" sz="1200" dirty="0"/>
              <a:t> Linking</a:t>
            </a:r>
          </a:p>
          <a:p>
            <a:pPr lvl="3"/>
            <a:r>
              <a:rPr lang="en-US" sz="1200" dirty="0"/>
              <a:t> Caching</a:t>
            </a:r>
          </a:p>
          <a:p>
            <a:pPr lvl="3"/>
            <a:r>
              <a:rPr lang="en-US" sz="1200" dirty="0"/>
              <a:t> Proxies</a:t>
            </a:r>
          </a:p>
          <a:p>
            <a:pPr lvl="3"/>
            <a:r>
              <a:rPr lang="en-US" sz="1200" dirty="0"/>
              <a:t> Gateways</a:t>
            </a:r>
          </a:p>
          <a:p>
            <a:endParaRPr lang="en-US" dirty="0"/>
          </a:p>
        </p:txBody>
      </p:sp>
      <p:sp>
        <p:nvSpPr>
          <p:cNvPr id="26" name="Text Placeholder 25"/>
          <p:cNvSpPr>
            <a:spLocks noGrp="1"/>
          </p:cNvSpPr>
          <p:nvPr>
            <p:ph type="body" sz="quarter" idx="22"/>
          </p:nvPr>
        </p:nvSpPr>
        <p:spPr>
          <a:xfrm>
            <a:off x="5513956" y="2492371"/>
            <a:ext cx="1645920" cy="3764737"/>
          </a:xfrm>
        </p:spPr>
        <p:txBody>
          <a:bodyPr/>
          <a:lstStyle/>
          <a:p>
            <a:pPr marL="285750" indent="-285750">
              <a:buClr>
                <a:schemeClr val="accent1"/>
              </a:buClr>
              <a:buFont typeface="Arial" panose="020B0604020202020204" pitchFamily="34" charset="0"/>
              <a:buChar char="•"/>
            </a:pPr>
            <a:r>
              <a:rPr lang="en-US" dirty="0"/>
              <a:t>The "Micro" in Microservices!</a:t>
            </a:r>
          </a:p>
          <a:p>
            <a:pPr marL="285750" indent="-285750">
              <a:buClr>
                <a:schemeClr val="accent1"/>
              </a:buClr>
              <a:buFont typeface="Arial" panose="020B0604020202020204" pitchFamily="34" charset="0"/>
              <a:buChar char="•"/>
            </a:pPr>
            <a:r>
              <a:rPr lang="en-US" dirty="0"/>
              <a:t>Entities should be</a:t>
            </a:r>
            <a:r>
              <a:rPr lang="en-US" b="1" dirty="0"/>
              <a:t> cohesive</a:t>
            </a:r>
          </a:p>
          <a:p>
            <a:pPr marL="342900" indent="-342900">
              <a:buClr>
                <a:schemeClr val="accent1"/>
              </a:buClr>
              <a:buFont typeface="Arial" panose="020B0604020202020204" pitchFamily="34" charset="0"/>
              <a:buChar char="•"/>
            </a:pPr>
            <a:r>
              <a:rPr lang="en-US" dirty="0"/>
              <a:t>SRP (Single Responsibility Principle)</a:t>
            </a:r>
          </a:p>
          <a:p>
            <a:pPr lvl="3"/>
            <a:r>
              <a:rPr lang="en-US" sz="1200" dirty="0"/>
              <a:t>One business function</a:t>
            </a:r>
          </a:p>
          <a:p>
            <a:pPr marL="285750" indent="-285750">
              <a:buClr>
                <a:schemeClr val="accent1"/>
              </a:buClr>
              <a:buFont typeface="Arial" panose="020B0604020202020204" pitchFamily="34" charset="0"/>
              <a:buChar char="•"/>
            </a:pPr>
            <a:r>
              <a:rPr lang="en-US" dirty="0"/>
              <a:t>Not</a:t>
            </a:r>
            <a:r>
              <a:rPr lang="en-US" b="1" dirty="0"/>
              <a:t> necessarily</a:t>
            </a:r>
            <a:r>
              <a:rPr lang="en-US" dirty="0"/>
              <a:t> small in size</a:t>
            </a:r>
          </a:p>
          <a:p>
            <a:pPr lvl="3"/>
            <a:r>
              <a:rPr lang="en-US" sz="1400" dirty="0"/>
              <a:t>(</a:t>
            </a:r>
            <a:r>
              <a:rPr lang="en-US" sz="1200" dirty="0"/>
              <a:t>See Complete)</a:t>
            </a:r>
          </a:p>
          <a:p>
            <a:pPr lvl="3"/>
            <a:r>
              <a:rPr lang="en-US" sz="1200" dirty="0"/>
              <a:t>But as small as possible</a:t>
            </a:r>
          </a:p>
          <a:p>
            <a:endParaRPr lang="en-US" dirty="0"/>
          </a:p>
        </p:txBody>
      </p:sp>
      <p:sp>
        <p:nvSpPr>
          <p:cNvPr id="27" name="Text Placeholder 26"/>
          <p:cNvSpPr>
            <a:spLocks noGrp="1"/>
          </p:cNvSpPr>
          <p:nvPr>
            <p:ph type="body" sz="quarter" idx="23"/>
          </p:nvPr>
        </p:nvSpPr>
        <p:spPr>
          <a:xfrm>
            <a:off x="7228116" y="2492371"/>
            <a:ext cx="1645920" cy="3764737"/>
          </a:xfrm>
        </p:spPr>
        <p:txBody>
          <a:bodyPr/>
          <a:lstStyle/>
          <a:p>
            <a:pPr marL="285750" indent="-285750">
              <a:buClr>
                <a:schemeClr val="accent1"/>
              </a:buClr>
              <a:buFont typeface="Arial" panose="020B0604020202020204" pitchFamily="34" charset="0"/>
              <a:buChar char="•"/>
            </a:pPr>
            <a:r>
              <a:rPr lang="en-US" dirty="0"/>
              <a:t>Minimize coupling with other services</a:t>
            </a:r>
          </a:p>
          <a:p>
            <a:pPr lvl="3"/>
            <a:r>
              <a:rPr lang="en-US" sz="1200" dirty="0"/>
              <a:t>Tight Coupling limits reusability.</a:t>
            </a:r>
          </a:p>
          <a:p>
            <a:pPr marL="285750" indent="-285750">
              <a:buClr>
                <a:schemeClr val="accent1"/>
              </a:buClr>
              <a:buFont typeface="Arial" panose="020B0604020202020204" pitchFamily="34" charset="0"/>
              <a:buChar char="•"/>
            </a:pPr>
            <a:r>
              <a:rPr lang="en-US" dirty="0"/>
              <a:t>Should fully accomplish business function</a:t>
            </a:r>
          </a:p>
          <a:p>
            <a:pPr lvl="3"/>
            <a:r>
              <a:rPr lang="en-US" sz="1200" dirty="0"/>
              <a:t>Don't "split" services for the sake of it</a:t>
            </a:r>
          </a:p>
          <a:p>
            <a:pPr lvl="3"/>
            <a:r>
              <a:rPr lang="en-US" sz="1200" dirty="0"/>
              <a:t>Each module is as big as it needs to be</a:t>
            </a:r>
          </a:p>
          <a:p>
            <a:pPr lvl="3"/>
            <a:r>
              <a:rPr lang="en-US" sz="1200" dirty="0"/>
              <a:t>"Micro" doesn't always mean small</a:t>
            </a:r>
          </a:p>
          <a:p>
            <a:endParaRPr lang="en-US" dirty="0"/>
          </a:p>
        </p:txBody>
      </p:sp>
      <p:sp>
        <p:nvSpPr>
          <p:cNvPr id="3" name="Content Placeholder 2">
            <a:extLst>
              <a:ext uri="{FF2B5EF4-FFF2-40B4-BE49-F238E27FC236}">
                <a16:creationId xmlns:a16="http://schemas.microsoft.com/office/drawing/2014/main" id="{EB226030-8AAE-5E43-A61A-E183188EF1A1}"/>
              </a:ext>
            </a:extLst>
          </p:cNvPr>
          <p:cNvSpPr>
            <a:spLocks noGrp="1"/>
          </p:cNvSpPr>
          <p:nvPr>
            <p:ph type="body" sz="quarter" idx="13"/>
          </p:nvPr>
        </p:nvSpPr>
        <p:spPr/>
        <p:txBody>
          <a:bodyPr/>
          <a:lstStyle/>
          <a:p>
            <a:r>
              <a:rPr lang="en-US" dirty="0"/>
              <a:t>Anyone implementing microservices will do well to be mindful of the following principles</a:t>
            </a:r>
          </a:p>
          <a:p>
            <a:pPr marL="0" lvl="1" indent="0">
              <a:buNone/>
            </a:pPr>
            <a:endParaRPr lang="en-US" dirty="0"/>
          </a:p>
        </p:txBody>
      </p:sp>
      <p:sp>
        <p:nvSpPr>
          <p:cNvPr id="29"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270879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JAX-WS</a:t>
            </a:r>
            <a:r>
              <a:rPr lang="en-US" dirty="0"/>
              <a:t> and JAX-RS</a:t>
            </a:r>
            <a:endParaRPr dirty="0"/>
          </a:p>
        </p:txBody>
      </p:sp>
      <p:graphicFrame>
        <p:nvGraphicFramePr>
          <p:cNvPr id="4" name="Content Placeholder 1"/>
          <p:cNvGraphicFramePr>
            <a:graphicFrameLocks/>
          </p:cNvGraphicFramePr>
          <p:nvPr>
            <p:extLst/>
          </p:nvPr>
        </p:nvGraphicFramePr>
        <p:xfrm>
          <a:off x="457200" y="1303335"/>
          <a:ext cx="8229600" cy="2862884"/>
        </p:xfrm>
        <a:graphic>
          <a:graphicData uri="http://schemas.openxmlformats.org/drawingml/2006/table">
            <a:tbl>
              <a:tblPr firstRow="1" bandRow="1">
                <a:tableStyleId>{0660B408-B3CF-4A94-85FC-2B1E0A45F4A2}</a:tableStyleId>
              </a:tblPr>
              <a:tblGrid>
                <a:gridCol w="8229600">
                  <a:extLst>
                    <a:ext uri="{9D8B030D-6E8A-4147-A177-3AD203B41FA5}">
                      <a16:colId xmlns:a16="http://schemas.microsoft.com/office/drawing/2014/main" val="20000"/>
                    </a:ext>
                  </a:extLst>
                </a:gridCol>
              </a:tblGrid>
              <a:tr h="486562">
                <a:tc>
                  <a:txBody>
                    <a:bodyPr/>
                    <a:lstStyle/>
                    <a:p>
                      <a:pPr algn="ctr"/>
                      <a:r>
                        <a:rPr lang="en-US" sz="1600" dirty="0">
                          <a:solidFill>
                            <a:schemeClr val="bg1"/>
                          </a:solidFill>
                        </a:rPr>
                        <a:t>JAX-WS</a:t>
                      </a:r>
                    </a:p>
                  </a:txBody>
                  <a:tcPr anchor="ctr"/>
                </a:tc>
                <a:extLst>
                  <a:ext uri="{0D108BD9-81ED-4DB2-BD59-A6C34878D82A}">
                    <a16:rowId xmlns:a16="http://schemas.microsoft.com/office/drawing/2014/main" val="10000"/>
                  </a:ext>
                </a:extLst>
              </a:tr>
              <a:tr h="679853">
                <a:tc>
                  <a:txBody>
                    <a:bodyPr/>
                    <a:lstStyle/>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XML Web Services (JAX-WS)</a:t>
                      </a:r>
                    </a:p>
                    <a:p>
                      <a:pPr marL="285750" indent="-285750">
                        <a:buFont typeface="Wingdings" panose="05000000000000000000" pitchFamily="2" charset="2"/>
                        <a:buChar char="§"/>
                      </a:pPr>
                      <a:r>
                        <a:rPr lang="en-US" sz="1400" kern="1200" dirty="0">
                          <a:solidFill>
                            <a:schemeClr val="dk1"/>
                          </a:solidFill>
                          <a:latin typeface="+mn-lt"/>
                          <a:ea typeface="+mn-ea"/>
                          <a:cs typeface="+mn-cs"/>
                        </a:rPr>
                        <a:t>Java API for SOAP</a:t>
                      </a:r>
                    </a:p>
                    <a:p>
                      <a:pPr marL="285750" indent="-285750">
                        <a:buFont typeface="Wingdings" panose="05000000000000000000" pitchFamily="2" charset="2"/>
                        <a:buChar char="§"/>
                      </a:pPr>
                      <a:r>
                        <a:rPr lang="en-US" sz="1400" kern="1200" dirty="0">
                          <a:solidFill>
                            <a:schemeClr val="dk1"/>
                          </a:solidFill>
                          <a:latin typeface="+mn-lt"/>
                          <a:ea typeface="+mn-ea"/>
                          <a:cs typeface="+mn-cs"/>
                        </a:rPr>
                        <a:t>Part of Java EE platform</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Metro: Reference Implementation for JAX-WS</a:t>
                      </a:r>
                    </a:p>
                    <a:p>
                      <a:pPr marL="628650" lvl="1"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Demonstration</a:t>
                      </a:r>
                    </a:p>
                    <a:p>
                      <a:pPr marL="285750" indent="-285750">
                        <a:buFont typeface="Wingdings" panose="05000000000000000000" pitchFamily="2" charset="2"/>
                        <a:buChar char="§"/>
                      </a:pPr>
                      <a:endParaRPr lang="en-US" sz="1400" kern="1200" dirty="0">
                        <a:solidFill>
                          <a:schemeClr val="dk1"/>
                        </a:solidFill>
                        <a:latin typeface="+mn-lt"/>
                        <a:ea typeface="+mn-ea"/>
                        <a:cs typeface="+mn-cs"/>
                      </a:endParaRPr>
                    </a:p>
                  </a:txBody>
                  <a:tcPr>
                    <a:solidFill>
                      <a:srgbClr val="B55813">
                        <a:alpha val="12157"/>
                      </a:srgbClr>
                    </a:solidFill>
                  </a:tcPr>
                </a:tc>
                <a:extLst>
                  <a:ext uri="{0D108BD9-81ED-4DB2-BD59-A6C34878D82A}">
                    <a16:rowId xmlns:a16="http://schemas.microsoft.com/office/drawing/2014/main" val="10001"/>
                  </a:ext>
                </a:extLst>
              </a:tr>
              <a:tr h="486562">
                <a:tc>
                  <a:txBody>
                    <a:bodyPr/>
                    <a:lstStyle/>
                    <a:p>
                      <a:pPr algn="ctr"/>
                      <a:r>
                        <a:rPr lang="en-US" sz="1600" b="1" dirty="0">
                          <a:solidFill>
                            <a:schemeClr val="bg1"/>
                          </a:solidFill>
                        </a:rPr>
                        <a:t>JAX-RS</a:t>
                      </a:r>
                    </a:p>
                  </a:txBody>
                  <a:tcPr anchor="ctr">
                    <a:solidFill>
                      <a:schemeClr val="accent2"/>
                    </a:solidFill>
                  </a:tcPr>
                </a:tc>
                <a:extLst>
                  <a:ext uri="{0D108BD9-81ED-4DB2-BD59-A6C34878D82A}">
                    <a16:rowId xmlns:a16="http://schemas.microsoft.com/office/drawing/2014/main" val="10002"/>
                  </a:ext>
                </a:extLst>
              </a:tr>
              <a:tr h="486562">
                <a:tc>
                  <a:txBody>
                    <a:bodyPr/>
                    <a:lstStyle/>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JAX-RS is an API, not an implementation</a:t>
                      </a:r>
                    </a:p>
                    <a:p>
                      <a:pPr marL="285750" indent="-285750" algn="l" defTabSz="685800" rtl="0" eaLnBrk="1" latinLnBrk="0" hangingPunct="1">
                        <a:buFont typeface="Wingdings" panose="05000000000000000000" pitchFamily="2" charset="2"/>
                        <a:buChar char="§"/>
                      </a:pPr>
                      <a:r>
                        <a:rPr lang="en-US" sz="1400" kern="1200" dirty="0">
                          <a:solidFill>
                            <a:schemeClr val="dk1"/>
                          </a:solidFill>
                          <a:latin typeface="+mn-lt"/>
                          <a:ea typeface="+mn-ea"/>
                          <a:cs typeface="+mn-cs"/>
                        </a:rPr>
                        <a:t>Jersey is a reference implementation of JAX-RS</a:t>
                      </a:r>
                    </a:p>
                  </a:txBody>
                  <a:tcPr>
                    <a:solidFill>
                      <a:srgbClr val="B55813">
                        <a:alpha val="12157"/>
                      </a:srgbClr>
                    </a:solidFill>
                  </a:tcPr>
                </a:tc>
                <a:extLst>
                  <a:ext uri="{0D108BD9-81ED-4DB2-BD59-A6C34878D82A}">
                    <a16:rowId xmlns:a16="http://schemas.microsoft.com/office/drawing/2014/main" val="10003"/>
                  </a:ext>
                </a:extLst>
              </a:tr>
            </a:tbl>
          </a:graphicData>
        </a:graphic>
      </p:graphicFrame>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600210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lang="en-US" dirty="0"/>
              <a:t>Microservices Patterns</a:t>
            </a:r>
            <a:endParaRPr dirty="0"/>
          </a:p>
        </p:txBody>
      </p:sp>
      <p:sp>
        <p:nvSpPr>
          <p:cNvPr id="3" name="Text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8761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Spring Framework?</a:t>
            </a:r>
          </a:p>
        </p:txBody>
      </p:sp>
      <p:sp>
        <p:nvSpPr>
          <p:cNvPr id="3" name="Content Placeholder 2"/>
          <p:cNvSpPr>
            <a:spLocks noGrp="1"/>
          </p:cNvSpPr>
          <p:nvPr>
            <p:ph idx="1"/>
          </p:nvPr>
        </p:nvSpPr>
        <p:spPr>
          <a:xfrm>
            <a:off x="333779" y="1211671"/>
            <a:ext cx="8486775" cy="4074432"/>
          </a:xfrm>
        </p:spPr>
        <p:txBody>
          <a:bodyPr/>
          <a:lstStyle/>
          <a:p>
            <a:pPr marL="285750" indent="-285750">
              <a:buClr>
                <a:srgbClr val="E87722"/>
              </a:buClr>
              <a:buFont typeface="Arial" panose="020B0604020202020204" pitchFamily="34" charset="0"/>
              <a:buChar char="•"/>
            </a:pPr>
            <a:r>
              <a:rPr dirty="0"/>
              <a:t> Spring Framework is a suite of Java Frameworks</a:t>
            </a:r>
          </a:p>
          <a:p>
            <a:pPr marL="285750" indent="-285750">
              <a:buClr>
                <a:srgbClr val="E87722"/>
              </a:buClr>
              <a:buFont typeface="Arial" panose="020B0604020202020204" pitchFamily="34" charset="0"/>
              <a:buChar char="•"/>
            </a:pPr>
            <a:r>
              <a:rPr dirty="0"/>
              <a:t> Based on Inversion of Control Container</a:t>
            </a:r>
          </a:p>
          <a:p>
            <a:pPr marL="285750" indent="-285750">
              <a:buClr>
                <a:srgbClr val="E87722"/>
              </a:buClr>
              <a:buFont typeface="Arial" panose="020B0604020202020204" pitchFamily="34" charset="0"/>
              <a:buChar char="•"/>
            </a:pPr>
            <a:r>
              <a:rPr dirty="0"/>
              <a:t> Dependency Injection</a:t>
            </a:r>
          </a:p>
        </p:txBody>
      </p:sp>
      <p:pic>
        <p:nvPicPr>
          <p:cNvPr id="5" name="Picture 4">
            <a:extLst>
              <a:ext uri="{FF2B5EF4-FFF2-40B4-BE49-F238E27FC236}">
                <a16:creationId xmlns:a16="http://schemas.microsoft.com/office/drawing/2014/main" id="{3D7F28E5-35B5-714A-AFDD-FC2E8370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254" y="1321656"/>
            <a:ext cx="3416300" cy="238760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spTree>
    <p:extLst>
      <p:ext uri="{BB962C8B-B14F-4D97-AF65-F5344CB8AC3E}">
        <p14:creationId xmlns:p14="http://schemas.microsoft.com/office/powerpoint/2010/main" val="2730226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Inversion of Control Container</a:t>
            </a:r>
          </a:p>
        </p:txBody>
      </p:sp>
      <p:sp>
        <p:nvSpPr>
          <p:cNvPr id="3" name="Content Placeholder 2"/>
          <p:cNvSpPr>
            <a:spLocks noGrp="1"/>
          </p:cNvSpPr>
          <p:nvPr>
            <p:ph idx="1"/>
          </p:nvPr>
        </p:nvSpPr>
        <p:spPr>
          <a:xfrm>
            <a:off x="332287" y="1159420"/>
            <a:ext cx="8486775" cy="4074432"/>
          </a:xfrm>
        </p:spPr>
        <p:txBody>
          <a:bodyPr/>
          <a:lstStyle/>
          <a:p>
            <a:r>
              <a:rPr dirty="0"/>
              <a:t> Spring is the most popular </a:t>
            </a:r>
            <a:r>
              <a:rPr dirty="0" err="1"/>
              <a:t>IoC</a:t>
            </a:r>
            <a:r>
              <a:rPr dirty="0"/>
              <a:t> in Java</a:t>
            </a:r>
          </a:p>
          <a:p>
            <a:pPr marL="285750" indent="-285750">
              <a:buClr>
                <a:schemeClr val="accent1"/>
              </a:buClr>
              <a:buFont typeface="Arial" panose="020B0604020202020204" pitchFamily="34" charset="0"/>
              <a:buChar char="•"/>
            </a:pPr>
            <a:r>
              <a:rPr dirty="0"/>
              <a:t> Allows software to automatically</a:t>
            </a:r>
            <a:r>
              <a:rPr lang="en-US" dirty="0"/>
              <a:t> modify itself</a:t>
            </a:r>
            <a:endParaRPr dirty="0"/>
          </a:p>
          <a:p>
            <a:pPr marL="285750" indent="-285750">
              <a:buClr>
                <a:schemeClr val="accent1"/>
              </a:buClr>
              <a:buFont typeface="Arial" panose="020B0604020202020204" pitchFamily="34" charset="0"/>
              <a:buChar char="•"/>
            </a:pPr>
            <a:r>
              <a:rPr dirty="0"/>
              <a:t> Hollywood Principle:</a:t>
            </a:r>
            <a:endParaRPr lang="en-US" dirty="0"/>
          </a:p>
          <a:p>
            <a:pPr>
              <a:buClr>
                <a:schemeClr val="accent1"/>
              </a:buClr>
              <a:buNone/>
            </a:pPr>
            <a:r>
              <a:rPr lang="en-US" dirty="0"/>
              <a:t>	</a:t>
            </a:r>
            <a:r>
              <a:rPr dirty="0"/>
              <a:t>"Don't call us; we'll call you."</a:t>
            </a:r>
          </a:p>
        </p:txBody>
      </p:sp>
      <p:pic>
        <p:nvPicPr>
          <p:cNvPr id="8194" name="Picture 2" descr="C:\Users\mjudge\Downloads\stock-photo-java-against-futuristic-blac-108728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747" b="21625"/>
          <a:stretch/>
        </p:blipFill>
        <p:spPr bwMode="auto">
          <a:xfrm>
            <a:off x="391886" y="2870654"/>
            <a:ext cx="8360229" cy="337992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spTree>
    <p:extLst>
      <p:ext uri="{BB962C8B-B14F-4D97-AF65-F5344CB8AC3E}">
        <p14:creationId xmlns:p14="http://schemas.microsoft.com/office/powerpoint/2010/main" val="237906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Instructor</a:t>
            </a:r>
          </a:p>
        </p:txBody>
      </p:sp>
      <p:graphicFrame>
        <p:nvGraphicFramePr>
          <p:cNvPr id="6" name="Table 5"/>
          <p:cNvGraphicFramePr>
            <a:graphicFrameLocks noGrp="1"/>
          </p:cNvGraphicFramePr>
          <p:nvPr>
            <p:extLst>
              <p:ext uri="{D42A27DB-BD31-4B8C-83A1-F6EECF244321}">
                <p14:modId xmlns:p14="http://schemas.microsoft.com/office/powerpoint/2010/main" val="3024170266"/>
              </p:ext>
            </p:extLst>
          </p:nvPr>
        </p:nvGraphicFramePr>
        <p:xfrm>
          <a:off x="716831" y="1356246"/>
          <a:ext cx="7710339" cy="3611880"/>
        </p:xfrm>
        <a:graphic>
          <a:graphicData uri="http://schemas.openxmlformats.org/drawingml/2006/table">
            <a:tbl>
              <a:tblPr firstRow="1" bandRow="1">
                <a:tableStyleId>{2D5ABB26-0587-4C30-8999-92F81FD0307C}</a:tableStyleId>
              </a:tblPr>
              <a:tblGrid>
                <a:gridCol w="7710339">
                  <a:extLst>
                    <a:ext uri="{9D8B030D-6E8A-4147-A177-3AD203B41FA5}">
                      <a16:colId xmlns:a16="http://schemas.microsoft.com/office/drawing/2014/main" val="20000"/>
                    </a:ext>
                  </a:extLst>
                </a:gridCol>
              </a:tblGrid>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rPr>
                        <a:t>                                        Insert Photo Here </a:t>
                      </a:r>
                      <a:r>
                        <a:rPr kumimoji="0" lang="en-US" sz="1800" b="0" i="0" u="none" strike="noStrike" kern="1200" cap="none" spc="0" normalizeH="0" baseline="0" noProof="0" dirty="0">
                          <a:ln>
                            <a:noFill/>
                          </a:ln>
                          <a:solidFill>
                            <a:schemeClr val="tx1"/>
                          </a:solidFill>
                          <a:effectLst/>
                          <a:uLnTx/>
                          <a:uFillTx/>
                          <a:latin typeface="Arial" charset="0"/>
                          <a:ea typeface="+mn-ea"/>
                          <a:cs typeface="Arial" charset="0"/>
                          <a:sym typeface="Symbol"/>
                        </a:rPr>
                        <a:t></a:t>
                      </a:r>
                      <a:endParaRPr kumimoji="0" lang="en-US" sz="1800" b="0" i="0" u="none" strike="noStrike" kern="1200" cap="none" spc="0" normalizeH="0" baseline="0" noProof="0" dirty="0">
                        <a:ln>
                          <a:noFill/>
                        </a:ln>
                        <a:solidFill>
                          <a:schemeClr val="tx1"/>
                        </a:solidFill>
                        <a:effectLst/>
                        <a:uLnTx/>
                        <a:uFillTx/>
                        <a:latin typeface="Arial" charset="0"/>
                        <a:ea typeface="+mn-ea"/>
                        <a:cs typeface="Arial" charset="0"/>
                      </a:endParaRPr>
                    </a:p>
                  </a:txBody>
                  <a:tcPr marT="182880" marB="182880" anchor="ctr">
                    <a:solidFill>
                      <a:srgbClr val="A22B38">
                        <a:alpha val="12157"/>
                      </a:srgbClr>
                    </a:solidFill>
                  </a:tcPr>
                </a:tc>
                <a:extLst>
                  <a:ext uri="{0D108BD9-81ED-4DB2-BD59-A6C34878D82A}">
                    <a16:rowId xmlns:a16="http://schemas.microsoft.com/office/drawing/2014/main" val="10000"/>
                  </a:ext>
                </a:extLst>
              </a:tr>
              <a:tr h="653146">
                <a:tc>
                  <a:txBody>
                    <a:bodyPr/>
                    <a:lstStyle/>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Name</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#1</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#2</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#3</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Credential #4</a:t>
                      </a:r>
                    </a:p>
                    <a:p>
                      <a:pPr marL="285750" marR="0" lvl="0" indent="-285750" algn="l" defTabSz="457200" rtl="0" eaLnBrk="1" fontAlgn="base" latinLnBrk="0" hangingPunct="1">
                        <a:lnSpc>
                          <a:spcPct val="100000"/>
                        </a:lnSpc>
                        <a:spcBef>
                          <a:spcPts val="600"/>
                        </a:spcBef>
                        <a:spcAft>
                          <a:spcPts val="1200"/>
                        </a:spcAft>
                        <a:buClr>
                          <a:srgbClr val="E87722"/>
                        </a:buClr>
                        <a:buSzTx/>
                        <a:buFont typeface="Arial" panose="020B0604020202020204" pitchFamily="34" charset="0"/>
                        <a:buChar char="•"/>
                        <a:tabLst/>
                        <a:defRPr/>
                      </a:pPr>
                      <a:r>
                        <a:rPr kumimoji="0" lang="en-US" sz="1600" b="1" i="0" u="none" strike="noStrike" kern="1200" cap="none" spc="0" normalizeH="0" baseline="0" noProof="0" dirty="0">
                          <a:ln>
                            <a:noFill/>
                          </a:ln>
                          <a:solidFill>
                            <a:schemeClr val="tx2">
                              <a:lumMod val="90000"/>
                              <a:lumOff val="10000"/>
                            </a:schemeClr>
                          </a:solidFill>
                          <a:effectLst/>
                          <a:uLnTx/>
                          <a:uFillTx/>
                          <a:latin typeface="+mn-lt"/>
                          <a:ea typeface="+mn-ea"/>
                          <a:cs typeface="+mn-cs"/>
                        </a:rPr>
                        <a:t>Instructor Fun or Unique Fact</a:t>
                      </a:r>
                    </a:p>
                  </a:txBody>
                  <a:tcPr marL="182880" marR="182880" marT="182880" marB="182880">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ustDataLst>
      <p:tags r:id="rId1"/>
    </p:custDataLst>
    <p:extLst>
      <p:ext uri="{BB962C8B-B14F-4D97-AF65-F5344CB8AC3E}">
        <p14:creationId xmlns:p14="http://schemas.microsoft.com/office/powerpoint/2010/main" val="53204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Advantages of IoC</a:t>
            </a:r>
          </a:p>
        </p:txBody>
      </p:sp>
      <p:sp>
        <p:nvSpPr>
          <p:cNvPr id="4" name="Text Placeholder 3"/>
          <p:cNvSpPr>
            <a:spLocks noGrp="1"/>
          </p:cNvSpPr>
          <p:nvPr>
            <p:ph type="body" sz="quarter" idx="18"/>
          </p:nvPr>
        </p:nvSpPr>
        <p:spPr>
          <a:xfrm>
            <a:off x="371475" y="1861458"/>
            <a:ext cx="3469005" cy="732245"/>
          </a:xfrm>
        </p:spPr>
        <p:txBody>
          <a:bodyPr/>
          <a:lstStyle/>
          <a:p>
            <a:r>
              <a:rPr lang="en-US" dirty="0"/>
              <a:t>Decouple execution from implementation</a:t>
            </a:r>
          </a:p>
        </p:txBody>
      </p:sp>
      <p:sp>
        <p:nvSpPr>
          <p:cNvPr id="14" name="Text Placeholder 13"/>
          <p:cNvSpPr>
            <a:spLocks noGrp="1"/>
          </p:cNvSpPr>
          <p:nvPr>
            <p:ph type="body" sz="quarter" idx="19"/>
          </p:nvPr>
        </p:nvSpPr>
        <p:spPr>
          <a:xfrm>
            <a:off x="371475" y="2696210"/>
            <a:ext cx="3469005" cy="732245"/>
          </a:xfrm>
        </p:spPr>
        <p:txBody>
          <a:bodyPr/>
          <a:lstStyle/>
          <a:p>
            <a:r>
              <a:rPr lang="en-US" dirty="0"/>
              <a:t>Focus on module or task</a:t>
            </a:r>
          </a:p>
        </p:txBody>
      </p:sp>
      <p:sp>
        <p:nvSpPr>
          <p:cNvPr id="15" name="Text Placeholder 14"/>
          <p:cNvSpPr>
            <a:spLocks noGrp="1"/>
          </p:cNvSpPr>
          <p:nvPr>
            <p:ph type="body" sz="quarter" idx="20"/>
          </p:nvPr>
        </p:nvSpPr>
        <p:spPr>
          <a:xfrm>
            <a:off x="371475" y="3530962"/>
            <a:ext cx="3469005" cy="732245"/>
          </a:xfrm>
        </p:spPr>
        <p:txBody>
          <a:bodyPr/>
          <a:lstStyle/>
          <a:p>
            <a:r>
              <a:rPr lang="en-US" dirty="0"/>
              <a:t>Rely on contracts</a:t>
            </a:r>
          </a:p>
        </p:txBody>
      </p:sp>
      <p:sp>
        <p:nvSpPr>
          <p:cNvPr id="17" name="Text Placeholder 16"/>
          <p:cNvSpPr>
            <a:spLocks noGrp="1"/>
          </p:cNvSpPr>
          <p:nvPr>
            <p:ph type="body" sz="quarter" idx="22"/>
          </p:nvPr>
        </p:nvSpPr>
        <p:spPr>
          <a:xfrm>
            <a:off x="371475" y="4365714"/>
            <a:ext cx="3469005" cy="732245"/>
          </a:xfrm>
        </p:spPr>
        <p:txBody>
          <a:bodyPr/>
          <a:lstStyle/>
          <a:p>
            <a:r>
              <a:rPr lang="en-US" dirty="0"/>
              <a:t>Prevent side effects</a:t>
            </a:r>
          </a:p>
        </p:txBody>
      </p:sp>
      <p:sp>
        <p:nvSpPr>
          <p:cNvPr id="18" name="Text Placeholder 17"/>
          <p:cNvSpPr>
            <a:spLocks noGrp="1"/>
          </p:cNvSpPr>
          <p:nvPr>
            <p:ph type="body" sz="quarter" idx="23"/>
          </p:nvPr>
        </p:nvSpPr>
        <p:spPr>
          <a:xfrm>
            <a:off x="371475" y="5200468"/>
            <a:ext cx="3469005" cy="732245"/>
          </a:xfrm>
        </p:spPr>
        <p:txBody>
          <a:bodyPr/>
          <a:lstStyle/>
          <a:p>
            <a:r>
              <a:rPr lang="en-US" dirty="0"/>
              <a:t>Much easier testing</a:t>
            </a:r>
          </a:p>
        </p:txBody>
      </p:sp>
      <p:pic>
        <p:nvPicPr>
          <p:cNvPr id="22" name="Picture Placeholder 21"/>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9601" r="9601"/>
          <a:stretch>
            <a:fillRect/>
          </a:stretch>
        </p:blipFill>
        <p:spPr>
          <a:xfrm>
            <a:off x="4089400" y="1862138"/>
            <a:ext cx="4897438" cy="4041775"/>
          </a:xfrm>
        </p:spPr>
      </p:pic>
      <p:sp>
        <p:nvSpPr>
          <p:cNvPr id="23"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2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extLst>
      <p:ext uri="{BB962C8B-B14F-4D97-AF65-F5344CB8AC3E}">
        <p14:creationId xmlns:p14="http://schemas.microsoft.com/office/powerpoint/2010/main" val="1014691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Microservices and Containers</a:t>
            </a:r>
          </a:p>
        </p:txBody>
      </p:sp>
      <p:sp>
        <p:nvSpPr>
          <p:cNvPr id="3" name="Content Placeholder 2"/>
          <p:cNvSpPr>
            <a:spLocks noGrp="1"/>
          </p:cNvSpPr>
          <p:nvPr>
            <p:ph idx="1"/>
          </p:nvPr>
        </p:nvSpPr>
        <p:spPr>
          <a:xfrm>
            <a:off x="330653" y="1159420"/>
            <a:ext cx="8486775" cy="4074432"/>
          </a:xfrm>
        </p:spPr>
        <p:txBody>
          <a:bodyPr/>
          <a:lstStyle/>
          <a:p>
            <a:r>
              <a:rPr dirty="0"/>
              <a:t> Container frameworks facilitate microservices.</a:t>
            </a:r>
          </a:p>
          <a:p>
            <a:r>
              <a:rPr dirty="0"/>
              <a:t> Kubernetes PODs</a:t>
            </a:r>
            <a:r>
              <a:rPr lang="en-US" dirty="0"/>
              <a:t>:</a:t>
            </a:r>
            <a:endParaRPr dirty="0"/>
          </a:p>
          <a:p>
            <a:pPr lvl="1"/>
            <a:r>
              <a:rPr dirty="0"/>
              <a:t> Allows groups of containers to run together.</a:t>
            </a:r>
          </a:p>
          <a:p>
            <a:pPr lvl="1"/>
            <a:r>
              <a:rPr dirty="0"/>
              <a:t> </a:t>
            </a:r>
            <a:r>
              <a:rPr lang="en-US" dirty="0"/>
              <a:t>Fa</a:t>
            </a:r>
            <a:r>
              <a:rPr dirty="0"/>
              <a:t>cilitates microservices.</a:t>
            </a:r>
          </a:p>
        </p:txBody>
      </p:sp>
      <p:pic>
        <p:nvPicPr>
          <p:cNvPr id="5" name="Picture 4">
            <a:extLst>
              <a:ext uri="{FF2B5EF4-FFF2-40B4-BE49-F238E27FC236}">
                <a16:creationId xmlns:a16="http://schemas.microsoft.com/office/drawing/2014/main" id="{3CF28F9B-CD32-5C49-82BA-7F0E0124E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15" y="1389377"/>
            <a:ext cx="2890339" cy="2563330"/>
          </a:xfrm>
          <a:prstGeom prst="rect">
            <a:avLst/>
          </a:prstGeom>
        </p:spPr>
      </p:pic>
      <p:sp>
        <p:nvSpPr>
          <p:cNvPr id="6"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Serialization Protocols</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Apply serialization protocols to your use case.</a:t>
            </a:r>
          </a:p>
          <a:p>
            <a:r>
              <a:rPr lang="en-US" dirty="0">
                <a:solidFill>
                  <a:schemeClr val="accent1"/>
                </a:solidFill>
              </a:rPr>
              <a:t>Time: </a:t>
            </a:r>
            <a:r>
              <a:rPr lang="en-US" dirty="0"/>
              <a:t>15 Minutes</a:t>
            </a:r>
          </a:p>
          <a:p>
            <a:r>
              <a:rPr lang="en-US" dirty="0"/>
              <a:t>In this exercise, you will: discuss the tradeoffs of serialization protocols and discuss the pluses and minus of each..</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What are the most important factors when it comes to serialization?  For example, speed, disk consumption, compatibility with outside tools, human readability?</a:t>
            </a:r>
          </a:p>
          <a:p>
            <a:pPr marL="228600" lvl="3" indent="0">
              <a:buNone/>
            </a:pPr>
            <a:r>
              <a:rPr lang="en-US" dirty="0"/>
              <a:t>What are the considerations that lead you to make that decision? Are there standards and best practices within your organization?</a:t>
            </a:r>
          </a:p>
          <a:p>
            <a:pPr marL="228600" lvl="3" indent="0">
              <a:buNone/>
            </a:pPr>
            <a:endParaRPr lang="en-US" dirty="0"/>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03212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Authentication Standards</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Discuss issues and considerations  around authentication.</a:t>
            </a:r>
          </a:p>
          <a:p>
            <a:r>
              <a:rPr lang="en-US" dirty="0">
                <a:solidFill>
                  <a:schemeClr val="accent1"/>
                </a:solidFill>
              </a:rPr>
              <a:t>Time: </a:t>
            </a:r>
            <a:r>
              <a:rPr lang="en-US" dirty="0"/>
              <a:t>15 Minutes</a:t>
            </a:r>
          </a:p>
          <a:p>
            <a:r>
              <a:rPr lang="en-US" dirty="0"/>
              <a:t>In this exercise, let us think though the issues around authentication in our applications.  </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What are expectations in the corporate setting around authentication?  Are there standards already in place in your organization?</a:t>
            </a:r>
          </a:p>
          <a:p>
            <a:pPr marL="228600" lvl="3" indent="0">
              <a:buNone/>
            </a:pPr>
            <a:r>
              <a:rPr lang="en-US" dirty="0"/>
              <a:t>Are there are technologies in place that you should adhere to, such as LDAP or Active Directory? Is integration with this required, or even desirable?  Discuss.</a:t>
            </a:r>
          </a:p>
          <a:p>
            <a:pPr marL="228600" lvl="3" indent="0">
              <a:buNone/>
            </a:pPr>
            <a:endParaRPr lang="en-US" dirty="0"/>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9549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Spring Boot Lab With Authentication</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15</a:t>
            </a:r>
            <a:endParaRPr lang="en-US" dirty="0"/>
          </a:p>
          <a:p>
            <a:r>
              <a:rPr lang="en-US" dirty="0"/>
              <a:t>In this exercise, you will: implement a simple Spring Boot Application that implements authentication.  You will see that Spring Boot takes much of the </a:t>
            </a:r>
            <a:r>
              <a:rPr lang="en-US" dirty="0" err="1"/>
              <a:t>conficguration</a:t>
            </a:r>
            <a:r>
              <a:rPr lang="en-US" dirty="0"/>
              <a:t> out of making a standard application.</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Open the document: 300S-01-API-Labs.doc</a:t>
            </a:r>
          </a:p>
          <a:p>
            <a:pPr lvl="1">
              <a:buFont typeface="Wingdings" panose="05000000000000000000" pitchFamily="2" charset="2"/>
              <a:buChar char="§"/>
            </a:pPr>
            <a:r>
              <a:rPr lang="en-US" dirty="0"/>
              <a:t>Refer to the folder: 300S-01-API-Lab-Files</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54</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68125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55</a:t>
            </a:fld>
            <a:endParaRPr lang="en-US" dirty="0"/>
          </a:p>
        </p:txBody>
      </p:sp>
      <p:sp>
        <p:nvSpPr>
          <p:cNvPr id="5" name="Footer Placeholder 1"/>
          <p:cNvSpPr txBox="1">
            <a:spLocks/>
          </p:cNvSpPr>
          <p:nvPr/>
        </p:nvSpPr>
        <p:spPr>
          <a:xfrm>
            <a:off x="3099816" y="6483096"/>
            <a:ext cx="531495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1">
                    <a:tint val="75000"/>
                  </a:schemeClr>
                </a:solidFill>
              </a:rPr>
              <a:t>Confidential property of </a:t>
            </a:r>
            <a:r>
              <a:rPr lang="en-US" sz="800" dirty="0" err="1">
                <a:solidFill>
                  <a:schemeClr val="tx1">
                    <a:tint val="75000"/>
                  </a:schemeClr>
                </a:solidFill>
              </a:rPr>
              <a:t>Optum</a:t>
            </a:r>
            <a:r>
              <a:rPr lang="en-US" sz="800" dirty="0">
                <a:solidFill>
                  <a:schemeClr val="tx1">
                    <a:tint val="75000"/>
                  </a:schemeClr>
                </a:solidFill>
              </a:rPr>
              <a:t>. Do not distribute or reproduce without express permission from </a:t>
            </a:r>
            <a:r>
              <a:rPr lang="en-US" sz="800" dirty="0" err="1">
                <a:solidFill>
                  <a:schemeClr val="tx1">
                    <a:tint val="75000"/>
                  </a:schemeClr>
                </a:solidFill>
              </a:rPr>
              <a:t>Optum</a:t>
            </a:r>
            <a:endParaRPr lang="en-US" sz="800" dirty="0">
              <a:solidFill>
                <a:schemeClr val="tx1">
                  <a:tint val="75000"/>
                </a:schemeClr>
              </a:solidFill>
            </a:endParaRPr>
          </a:p>
        </p:txBody>
      </p:sp>
    </p:spTree>
    <p:custDataLst>
      <p:tags r:id="rId1"/>
    </p:custDataLst>
    <p:extLst>
      <p:ext uri="{BB962C8B-B14F-4D97-AF65-F5344CB8AC3E}">
        <p14:creationId xmlns:p14="http://schemas.microsoft.com/office/powerpoint/2010/main" val="216415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5" name="Table 4"/>
          <p:cNvGraphicFramePr>
            <a:graphicFrameLocks noGrp="1"/>
          </p:cNvGraphicFramePr>
          <p:nvPr>
            <p:extLst>
              <p:ext uri="{D42A27DB-BD31-4B8C-83A1-F6EECF244321}">
                <p14:modId xmlns:p14="http://schemas.microsoft.com/office/powerpoint/2010/main" val="2609157026"/>
              </p:ext>
            </p:extLst>
          </p:nvPr>
        </p:nvGraphicFramePr>
        <p:xfrm>
          <a:off x="387223" y="1317846"/>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Identify the elements of data communication</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Compare and Contrast Popular Serialization Formats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Differentiate between Protocols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Understand API service frameworks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Implement Security and Authentication Best Practices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7"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ustDataLst>
      <p:tags r:id="rId1"/>
    </p:custDataLst>
    <p:extLst>
      <p:ext uri="{BB962C8B-B14F-4D97-AF65-F5344CB8AC3E}">
        <p14:creationId xmlns:p14="http://schemas.microsoft.com/office/powerpoint/2010/main" val="364516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API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an API?</a:t>
            </a:r>
          </a:p>
        </p:txBody>
      </p:sp>
      <p:sp>
        <p:nvSpPr>
          <p:cNvPr id="5" name="Rectangle 7"/>
          <p:cNvSpPr txBox="1">
            <a:spLocks noChangeArrowheads="1"/>
          </p:cNvSpPr>
          <p:nvPr/>
        </p:nvSpPr>
        <p:spPr bwMode="gray">
          <a:xfrm>
            <a:off x="456449" y="1303199"/>
            <a:ext cx="8231103" cy="526905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a:t>API stands for Application Programming Interface.</a:t>
            </a:r>
          </a:p>
          <a:p>
            <a:pPr lvl="1"/>
            <a:r>
              <a:rPr lang="en-US" dirty="0"/>
              <a:t>It is a means for allowing developers (not users) to access functionality.</a:t>
            </a:r>
          </a:p>
          <a:p>
            <a:pPr lvl="1"/>
            <a:r>
              <a:rPr lang="en-US" dirty="0"/>
              <a:t>A good API should shield the user from the app internals.</a:t>
            </a:r>
          </a:p>
          <a:p>
            <a:pPr lvl="1"/>
            <a:endParaRPr lang="en-US" dirty="0"/>
          </a:p>
          <a:p>
            <a:pPr lvl="2"/>
            <a:endParaRPr lang="en-US" dirty="0"/>
          </a:p>
        </p:txBody>
      </p:sp>
      <p:pic>
        <p:nvPicPr>
          <p:cNvPr id="1026" name="Picture 2" descr="C:\Users\mjudge\Downloads\stock-photo-3d-black-desktop-computer-wi-158957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271" y="3057948"/>
            <a:ext cx="4201458" cy="280160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3">
            <a:extLst>
              <a:ext uri="{FF2B5EF4-FFF2-40B4-BE49-F238E27FC236}">
                <a16:creationId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4787</TotalTime>
  <Words>6174</Words>
  <Application>Microsoft Macintosh PowerPoint</Application>
  <PresentationFormat>On-screen Show (4:3)</PresentationFormat>
  <Paragraphs>1036</Paragraphs>
  <Slides>55</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Symbol</vt:lpstr>
      <vt:lpstr>Wingdings</vt:lpstr>
      <vt:lpstr>Optum Standard 2017</vt:lpstr>
      <vt:lpstr>TEKsystems_2012</vt:lpstr>
      <vt:lpstr>API</vt:lpstr>
      <vt:lpstr>Course Agenda</vt:lpstr>
      <vt:lpstr>Facilities and Logistics</vt:lpstr>
      <vt:lpstr>Your Instructor</vt:lpstr>
      <vt:lpstr>Your Instructor</vt:lpstr>
      <vt:lpstr>Module Objectives</vt:lpstr>
      <vt:lpstr>API Introduction</vt:lpstr>
      <vt:lpstr>What is an API?</vt:lpstr>
      <vt:lpstr>History</vt:lpstr>
      <vt:lpstr>Early History of APIs: Libraries</vt:lpstr>
      <vt:lpstr>API Forms</vt:lpstr>
      <vt:lpstr>Google Maps and Twitter</vt:lpstr>
      <vt:lpstr>Protocols and Data Formats</vt:lpstr>
      <vt:lpstr>Introduction</vt:lpstr>
      <vt:lpstr>Communication Requirements</vt:lpstr>
      <vt:lpstr>Elements of Communication:</vt:lpstr>
      <vt:lpstr>Communication Terms</vt:lpstr>
      <vt:lpstr>Protocols</vt:lpstr>
      <vt:lpstr>SOAP, REST, and GRPC</vt:lpstr>
      <vt:lpstr>SOAP Web Services</vt:lpstr>
      <vt:lpstr>SOAP and State and Disadvantages</vt:lpstr>
      <vt:lpstr>REST</vt:lpstr>
      <vt:lpstr>Serialization</vt:lpstr>
      <vt:lpstr>Serialization Options</vt:lpstr>
      <vt:lpstr>Platform-Specific Serialization</vt:lpstr>
      <vt:lpstr>XML and Example</vt:lpstr>
      <vt:lpstr>JSON and Example</vt:lpstr>
      <vt:lpstr>BSON</vt:lpstr>
      <vt:lpstr>Protocol Buffers (protobuf)</vt:lpstr>
      <vt:lpstr>Thrift</vt:lpstr>
      <vt:lpstr>Bond</vt:lpstr>
      <vt:lpstr>Avro</vt:lpstr>
      <vt:lpstr>Parquet</vt:lpstr>
      <vt:lpstr>Comparison</vt:lpstr>
      <vt:lpstr>Authentication</vt:lpstr>
      <vt:lpstr>The Problem</vt:lpstr>
      <vt:lpstr>HTTP Basic Authentication &amp; Spring Basic Authentication</vt:lpstr>
      <vt:lpstr>Cross-Site Network Forgery</vt:lpstr>
      <vt:lpstr>Spring Boot</vt:lpstr>
      <vt:lpstr>Microservices</vt:lpstr>
      <vt:lpstr>Monolithic Services vs. Microservices</vt:lpstr>
      <vt:lpstr>UNIX Philosophy</vt:lpstr>
      <vt:lpstr>Distributed Systems</vt:lpstr>
      <vt:lpstr>Microservice Advantages and Architecture Advantages</vt:lpstr>
      <vt:lpstr>The 5 Principles of Microservices Design and Implementation</vt:lpstr>
      <vt:lpstr>JAX-WS and JAX-RS</vt:lpstr>
      <vt:lpstr>Microservices Patterns</vt:lpstr>
      <vt:lpstr>What is Spring Framework?</vt:lpstr>
      <vt:lpstr>Inversion of Control Container</vt:lpstr>
      <vt:lpstr>Advantages of IoC</vt:lpstr>
      <vt:lpstr>Microservices and Containers</vt:lpstr>
      <vt:lpstr>Discussion: Serialization Protocols</vt:lpstr>
      <vt:lpstr>Discussion: Authentication Standards</vt:lpstr>
      <vt:lpstr>Lab: Spring Boot Lab With Authentication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Timothy Fox</cp:lastModifiedBy>
  <cp:revision>191</cp:revision>
  <dcterms:created xsi:type="dcterms:W3CDTF">2017-05-18T19:46:44Z</dcterms:created>
  <dcterms:modified xsi:type="dcterms:W3CDTF">2018-07-19T20:56:55Z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